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ileron" panose="020B0604020202020204" charset="-18"/>
      <p:regular r:id="rId25"/>
    </p:embeddedFont>
    <p:embeddedFont>
      <p:font typeface="Aileron Bold" panose="020B0604020202020204" charset="-18"/>
      <p:regular r:id="rId26"/>
    </p:embeddedFont>
    <p:embeddedFont>
      <p:font typeface="Aileron Bold Italics" panose="020B0604020202020204" charset="-18"/>
      <p:regular r:id="rId27"/>
    </p:embeddedFont>
    <p:embeddedFont>
      <p:font typeface="Aileron Italics" panose="020B0604020202020204" charset="-18"/>
      <p:regular r:id="rId28"/>
    </p:embeddedFont>
    <p:embeddedFont>
      <p:font typeface="Arimo Bold" panose="020B0604020202020204" charset="0"/>
      <p:regular r:id="rId29"/>
    </p:embeddedFont>
    <p:embeddedFont>
      <p:font typeface="Cormorant Garamond Bold" panose="020B0604020202020204" charset="-1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8662142" y="844921"/>
            <a:ext cx="8597158" cy="8597158"/>
          </a:xfrm>
          <a:custGeom>
            <a:avLst/>
            <a:gdLst/>
            <a:ahLst/>
            <a:cxnLst/>
            <a:rect l="l" t="t" r="r" b="b"/>
            <a:pathLst>
              <a:path w="8597158" h="8597158">
                <a:moveTo>
                  <a:pt x="0" y="0"/>
                </a:moveTo>
                <a:lnTo>
                  <a:pt x="8597158" y="0"/>
                </a:lnTo>
                <a:lnTo>
                  <a:pt x="8597158" y="8597158"/>
                </a:lnTo>
                <a:lnTo>
                  <a:pt x="0" y="859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1362604" y="7107132"/>
            <a:ext cx="5130959" cy="21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Készítők: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Imre Zsófia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Pappné Balogh Bernadett Katalin</a:t>
            </a:r>
          </a:p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305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Réperger Patrícia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2604" y="2851980"/>
            <a:ext cx="4175111" cy="106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81"/>
              </a:lnSpc>
              <a:spcBef>
                <a:spcPct val="0"/>
              </a:spcBef>
            </a:pPr>
            <a:r>
              <a:rPr lang="en-US" sz="305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Pannonhalmi Főapátság</a:t>
            </a:r>
          </a:p>
          <a:p>
            <a:pPr marL="0" lvl="0" indent="0" algn="just">
              <a:lnSpc>
                <a:spcPts val="4281"/>
              </a:lnSpc>
              <a:spcBef>
                <a:spcPct val="0"/>
              </a:spcBef>
            </a:pPr>
            <a:r>
              <a:rPr lang="en-US" sz="305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Szegedi SOB Technikuma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2604" y="763360"/>
            <a:ext cx="6883773" cy="180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868"/>
              </a:lnSpc>
              <a:spcBef>
                <a:spcPct val="0"/>
              </a:spcBef>
            </a:pPr>
            <a:r>
              <a:rPr lang="en-US" sz="11334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AstroWheel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888244" y="2621968"/>
            <a:ext cx="4415049" cy="2656433"/>
            <a:chOff x="0" y="0"/>
            <a:chExt cx="1824667" cy="109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4668" cy="1097860"/>
            </a:xfrm>
            <a:custGeom>
              <a:avLst/>
              <a:gdLst/>
              <a:ahLst/>
              <a:cxnLst/>
              <a:rect l="l" t="t" r="r" b="b"/>
              <a:pathLst>
                <a:path w="1824668" h="1097860">
                  <a:moveTo>
                    <a:pt x="35071" y="0"/>
                  </a:moveTo>
                  <a:lnTo>
                    <a:pt x="1789597" y="0"/>
                  </a:lnTo>
                  <a:cubicBezTo>
                    <a:pt x="1808966" y="0"/>
                    <a:pt x="1824668" y="15702"/>
                    <a:pt x="1824668" y="35071"/>
                  </a:cubicBezTo>
                  <a:lnTo>
                    <a:pt x="1824668" y="1062790"/>
                  </a:lnTo>
                  <a:cubicBezTo>
                    <a:pt x="1824668" y="1082159"/>
                    <a:pt x="1808966" y="1097860"/>
                    <a:pt x="1789597" y="1097860"/>
                  </a:cubicBezTo>
                  <a:lnTo>
                    <a:pt x="35071" y="1097860"/>
                  </a:lnTo>
                  <a:cubicBezTo>
                    <a:pt x="15702" y="1097860"/>
                    <a:pt x="0" y="1082159"/>
                    <a:pt x="0" y="1062790"/>
                  </a:cubicBezTo>
                  <a:lnTo>
                    <a:pt x="0" y="35071"/>
                  </a:lnTo>
                  <a:cubicBezTo>
                    <a:pt x="0" y="15702"/>
                    <a:pt x="15702" y="0"/>
                    <a:pt x="35071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24667" cy="11550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RestAPI: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Közös adatbázis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DTO-k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Http végpontok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359911"/>
            <a:ext cx="4055579" cy="40555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Adattáblák: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Kapcsoló tábla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Normaformák: 3NF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02474" y="2497544"/>
            <a:ext cx="3723013" cy="1890157"/>
            <a:chOff x="0" y="0"/>
            <a:chExt cx="1687631" cy="856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7631" cy="856803"/>
            </a:xfrm>
            <a:custGeom>
              <a:avLst/>
              <a:gdLst/>
              <a:ahLst/>
              <a:cxnLst/>
              <a:rect l="l" t="t" r="r" b="b"/>
              <a:pathLst>
                <a:path w="1687631" h="856803">
                  <a:moveTo>
                    <a:pt x="41590" y="0"/>
                  </a:moveTo>
                  <a:lnTo>
                    <a:pt x="1646042" y="0"/>
                  </a:lnTo>
                  <a:cubicBezTo>
                    <a:pt x="1657072" y="0"/>
                    <a:pt x="1667651" y="4382"/>
                    <a:pt x="1675450" y="12181"/>
                  </a:cubicBezTo>
                  <a:cubicBezTo>
                    <a:pt x="1683250" y="19981"/>
                    <a:pt x="1687631" y="30559"/>
                    <a:pt x="1687631" y="41590"/>
                  </a:cubicBezTo>
                  <a:lnTo>
                    <a:pt x="1687631" y="815213"/>
                  </a:lnTo>
                  <a:cubicBezTo>
                    <a:pt x="1687631" y="838182"/>
                    <a:pt x="1669011" y="856803"/>
                    <a:pt x="1646042" y="856803"/>
                  </a:cubicBezTo>
                  <a:lnTo>
                    <a:pt x="41590" y="856803"/>
                  </a:lnTo>
                  <a:cubicBezTo>
                    <a:pt x="18620" y="856803"/>
                    <a:pt x="0" y="838182"/>
                    <a:pt x="0" y="815213"/>
                  </a:cubicBezTo>
                  <a:lnTo>
                    <a:pt x="0" y="41590"/>
                  </a:lnTo>
                  <a:cubicBezTo>
                    <a:pt x="0" y="18620"/>
                    <a:pt x="18620" y="0"/>
                    <a:pt x="41590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687631" cy="9139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Hostolás: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aiven.io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render.com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30750" y="6415490"/>
            <a:ext cx="2714987" cy="2790092"/>
            <a:chOff x="0" y="0"/>
            <a:chExt cx="812800" cy="8352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35285"/>
            </a:xfrm>
            <a:custGeom>
              <a:avLst/>
              <a:gdLst/>
              <a:ahLst/>
              <a:cxnLst/>
              <a:rect l="l" t="t" r="r" b="b"/>
              <a:pathLst>
                <a:path w="812800" h="835285">
                  <a:moveTo>
                    <a:pt x="406400" y="0"/>
                  </a:moveTo>
                  <a:cubicBezTo>
                    <a:pt x="181951" y="0"/>
                    <a:pt x="0" y="186985"/>
                    <a:pt x="0" y="417642"/>
                  </a:cubicBezTo>
                  <a:cubicBezTo>
                    <a:pt x="0" y="648300"/>
                    <a:pt x="181951" y="835285"/>
                    <a:pt x="406400" y="835285"/>
                  </a:cubicBezTo>
                  <a:cubicBezTo>
                    <a:pt x="630849" y="835285"/>
                    <a:pt x="812800" y="648300"/>
                    <a:pt x="812800" y="417642"/>
                  </a:cubicBezTo>
                  <a:cubicBezTo>
                    <a:pt x="812800" y="18698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1158"/>
              <a:ext cx="660400" cy="73581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Adatbázis kezelő rendszer: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MySQL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03201" y="577492"/>
            <a:ext cx="6906366" cy="125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34"/>
              </a:lnSpc>
              <a:spcBef>
                <a:spcPct val="0"/>
              </a:spcBef>
            </a:pPr>
            <a:r>
              <a:rPr lang="en-US" sz="7310" b="1" u="sng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Ötletelő tábla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37888" y="6226738"/>
            <a:ext cx="3671679" cy="2296528"/>
            <a:chOff x="0" y="0"/>
            <a:chExt cx="1664362" cy="10410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64362" cy="1041010"/>
            </a:xfrm>
            <a:custGeom>
              <a:avLst/>
              <a:gdLst/>
              <a:ahLst/>
              <a:cxnLst/>
              <a:rect l="l" t="t" r="r" b="b"/>
              <a:pathLst>
                <a:path w="1664362" h="1041010">
                  <a:moveTo>
                    <a:pt x="42171" y="0"/>
                  </a:moveTo>
                  <a:lnTo>
                    <a:pt x="1622191" y="0"/>
                  </a:lnTo>
                  <a:cubicBezTo>
                    <a:pt x="1633375" y="0"/>
                    <a:pt x="1644102" y="4443"/>
                    <a:pt x="1652010" y="12352"/>
                  </a:cubicBezTo>
                  <a:cubicBezTo>
                    <a:pt x="1659919" y="20260"/>
                    <a:pt x="1664362" y="30987"/>
                    <a:pt x="1664362" y="42171"/>
                  </a:cubicBezTo>
                  <a:lnTo>
                    <a:pt x="1664362" y="998839"/>
                  </a:lnTo>
                  <a:cubicBezTo>
                    <a:pt x="1664362" y="1010023"/>
                    <a:pt x="1659919" y="1020750"/>
                    <a:pt x="1652010" y="1028658"/>
                  </a:cubicBezTo>
                  <a:cubicBezTo>
                    <a:pt x="1644102" y="1036567"/>
                    <a:pt x="1633375" y="1041010"/>
                    <a:pt x="1622191" y="1041010"/>
                  </a:cubicBezTo>
                  <a:lnTo>
                    <a:pt x="42171" y="1041010"/>
                  </a:lnTo>
                  <a:cubicBezTo>
                    <a:pt x="30987" y="1041010"/>
                    <a:pt x="20260" y="1036567"/>
                    <a:pt x="12352" y="1028658"/>
                  </a:cubicBezTo>
                  <a:cubicBezTo>
                    <a:pt x="4443" y="1020750"/>
                    <a:pt x="0" y="1010023"/>
                    <a:pt x="0" y="998839"/>
                  </a:cubicBezTo>
                  <a:lnTo>
                    <a:pt x="0" y="42171"/>
                  </a:lnTo>
                  <a:cubicBezTo>
                    <a:pt x="0" y="30987"/>
                    <a:pt x="4443" y="20260"/>
                    <a:pt x="12352" y="12352"/>
                  </a:cubicBezTo>
                  <a:cubicBezTo>
                    <a:pt x="20260" y="4443"/>
                    <a:pt x="30987" y="0"/>
                    <a:pt x="42171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64362" cy="10981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Tesztelés: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NUnit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Swagger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943310" y="3950185"/>
            <a:ext cx="5685620" cy="5685620"/>
          </a:xfrm>
          <a:custGeom>
            <a:avLst/>
            <a:gdLst/>
            <a:ahLst/>
            <a:cxnLst/>
            <a:rect l="l" t="t" r="r" b="b"/>
            <a:pathLst>
              <a:path w="5685620" h="5685620">
                <a:moveTo>
                  <a:pt x="0" y="0"/>
                </a:moveTo>
                <a:lnTo>
                  <a:pt x="5685620" y="0"/>
                </a:lnTo>
                <a:lnTo>
                  <a:pt x="5685620" y="5685620"/>
                </a:lnTo>
                <a:lnTo>
                  <a:pt x="0" y="568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41850" y="210950"/>
            <a:ext cx="7749274" cy="9865100"/>
          </a:xfrm>
          <a:custGeom>
            <a:avLst/>
            <a:gdLst/>
            <a:ahLst/>
            <a:cxnLst/>
            <a:rect l="l" t="t" r="r" b="b"/>
            <a:pathLst>
              <a:path w="7749274" h="9865100">
                <a:moveTo>
                  <a:pt x="0" y="0"/>
                </a:moveTo>
                <a:lnTo>
                  <a:pt x="7749274" y="0"/>
                </a:lnTo>
                <a:lnTo>
                  <a:pt x="7749274" y="9865100"/>
                </a:lnTo>
                <a:lnTo>
                  <a:pt x="0" y="986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" t="-621" r="-27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1028700"/>
            <a:ext cx="6942325" cy="1923192"/>
          </a:xfrm>
          <a:custGeom>
            <a:avLst/>
            <a:gdLst/>
            <a:ahLst/>
            <a:cxnLst/>
            <a:rect l="l" t="t" r="r" b="b"/>
            <a:pathLst>
              <a:path w="6942325" h="1923192">
                <a:moveTo>
                  <a:pt x="0" y="0"/>
                </a:moveTo>
                <a:lnTo>
                  <a:pt x="6942325" y="0"/>
                </a:lnTo>
                <a:lnTo>
                  <a:pt x="6942325" y="1923192"/>
                </a:lnTo>
                <a:lnTo>
                  <a:pt x="0" y="192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86" t="-1320632" r="-251277" b="-280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1377400" y="1028700"/>
            <a:ext cx="635565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2"/>
              </a:lnSpc>
            </a:pPr>
            <a:r>
              <a:rPr lang="en-US" sz="7310" b="1" u="sng" spc="146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Adattáblák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7400" y="2301261"/>
            <a:ext cx="635565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ER diagrammal szemléltetve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6638215" y="7162800"/>
            <a:ext cx="1258010" cy="1262973"/>
          </a:xfrm>
          <a:prstGeom prst="line">
            <a:avLst/>
          </a:prstGeom>
          <a:ln w="47625" cap="flat">
            <a:solidFill>
              <a:srgbClr val="EDF0F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182655" y="141857"/>
            <a:ext cx="12207628" cy="10003286"/>
          </a:xfrm>
          <a:custGeom>
            <a:avLst/>
            <a:gdLst/>
            <a:ahLst/>
            <a:cxnLst/>
            <a:rect l="l" t="t" r="r" b="b"/>
            <a:pathLst>
              <a:path w="12207628" h="10003286">
                <a:moveTo>
                  <a:pt x="0" y="0"/>
                </a:moveTo>
                <a:lnTo>
                  <a:pt x="12207628" y="0"/>
                </a:lnTo>
                <a:lnTo>
                  <a:pt x="12207628" y="10003286"/>
                </a:lnTo>
                <a:lnTo>
                  <a:pt x="0" y="10003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2" b="-49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0" y="1098603"/>
            <a:ext cx="5182655" cy="1188924"/>
          </a:xfrm>
          <a:custGeom>
            <a:avLst/>
            <a:gdLst/>
            <a:ahLst/>
            <a:cxnLst/>
            <a:rect l="l" t="t" r="r" b="b"/>
            <a:pathLst>
              <a:path w="5182655" h="1188924">
                <a:moveTo>
                  <a:pt x="0" y="0"/>
                </a:moveTo>
                <a:lnTo>
                  <a:pt x="5182655" y="0"/>
                </a:lnTo>
                <a:lnTo>
                  <a:pt x="5182655" y="1188924"/>
                </a:lnTo>
                <a:lnTo>
                  <a:pt x="0" y="118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682" t="-1974265" r="-323431" b="-4784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348276" y="1425469"/>
            <a:ext cx="3119026" cy="53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3511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UML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77" b="-1297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874359" y="1193042"/>
            <a:ext cx="16539282" cy="9303346"/>
          </a:xfrm>
          <a:custGeom>
            <a:avLst/>
            <a:gdLst/>
            <a:ahLst/>
            <a:cxnLst/>
            <a:rect l="l" t="t" r="r" b="b"/>
            <a:pathLst>
              <a:path w="16539282" h="9303346">
                <a:moveTo>
                  <a:pt x="0" y="0"/>
                </a:moveTo>
                <a:lnTo>
                  <a:pt x="16539282" y="0"/>
                </a:lnTo>
                <a:lnTo>
                  <a:pt x="16539282" y="9303346"/>
                </a:lnTo>
                <a:lnTo>
                  <a:pt x="0" y="9303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3545689" y="399956"/>
            <a:ext cx="1150921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7"/>
              </a:lnSpc>
            </a:pPr>
            <a:r>
              <a:rPr lang="en-US" sz="6556" b="1" u="sng" spc="131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API és adatbázis interakció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2060569"/>
            <a:ext cx="18288000" cy="8226431"/>
            <a:chOff x="0" y="0"/>
            <a:chExt cx="4816593" cy="2166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6632"/>
            </a:xfrm>
            <a:custGeom>
              <a:avLst/>
              <a:gdLst/>
              <a:ahLst/>
              <a:cxnLst/>
              <a:rect l="l" t="t" r="r" b="b"/>
              <a:pathLst>
                <a:path w="4816592" h="2166632">
                  <a:moveTo>
                    <a:pt x="0" y="0"/>
                  </a:moveTo>
                  <a:lnTo>
                    <a:pt x="4816592" y="0"/>
                  </a:lnTo>
                  <a:lnTo>
                    <a:pt x="4816592" y="2166632"/>
                  </a:lnTo>
                  <a:lnTo>
                    <a:pt x="0" y="2166632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223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500692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45" t="-1296354" r="-52280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0" y="2390762"/>
            <a:ext cx="9077270" cy="53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  <a:spcBef>
                <a:spcPct val="0"/>
              </a:spcBef>
            </a:pPr>
            <a:r>
              <a:rPr lang="en-US" sz="31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SVELTEKIT ALAPÚ WEBALKALMAZÁS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309" y="2997292"/>
            <a:ext cx="15441383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weboldal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SvelteKit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keretrendszert használ, amely egy hatékony és gyors frontend eszköz webalkalmazások fejlesztéséhez.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9010" y="520146"/>
            <a:ext cx="8129980" cy="125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20"/>
              </a:lnSpc>
              <a:spcBef>
                <a:spcPct val="0"/>
              </a:spcBef>
            </a:pPr>
            <a:r>
              <a:rPr lang="en-US" sz="73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Frontend bemutatása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4399" y="6855349"/>
            <a:ext cx="5757954" cy="5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1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TECHNOLÓGIAI RÉSZLETEK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309" y="7683011"/>
            <a:ext cx="9099018" cy="214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Nyelvek: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JavaScript, TypeScript, HTML, CSS.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Keretrendszer: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SvelteKit.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sng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Backend Kapcsolat: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Mock szerverrel tesztelve.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2899" u="none" strike="noStrike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4399" y="4613170"/>
            <a:ext cx="4753810" cy="53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  <a:spcBef>
                <a:spcPct val="0"/>
              </a:spcBef>
            </a:pPr>
            <a:r>
              <a:rPr lang="en-US" sz="31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KOMPONENS ALAPÚ 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309" y="5226883"/>
            <a:ext cx="12249720" cy="10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különböző UI elemek különálló, újrafelhasználható komponensek formájában lettek megvalósítva (.svelte fájlok).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761782" y="3740830"/>
            <a:ext cx="2893601" cy="6089117"/>
          </a:xfrm>
          <a:custGeom>
            <a:avLst/>
            <a:gdLst/>
            <a:ahLst/>
            <a:cxnLst/>
            <a:rect l="l" t="t" r="r" b="b"/>
            <a:pathLst>
              <a:path w="2893601" h="6089117">
                <a:moveTo>
                  <a:pt x="0" y="0"/>
                </a:moveTo>
                <a:lnTo>
                  <a:pt x="2893600" y="0"/>
                </a:lnTo>
                <a:lnTo>
                  <a:pt x="2893600" y="6089117"/>
                </a:lnTo>
                <a:lnTo>
                  <a:pt x="0" y="608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75" r="-43758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105970" y="5457026"/>
            <a:ext cx="7023140" cy="3801274"/>
          </a:xfrm>
          <a:custGeom>
            <a:avLst/>
            <a:gdLst/>
            <a:ahLst/>
            <a:cxnLst/>
            <a:rect l="l" t="t" r="r" b="b"/>
            <a:pathLst>
              <a:path w="7023140" h="3801274">
                <a:moveTo>
                  <a:pt x="0" y="0"/>
                </a:moveTo>
                <a:lnTo>
                  <a:pt x="7023140" y="0"/>
                </a:lnTo>
                <a:lnTo>
                  <a:pt x="7023140" y="3801274"/>
                </a:lnTo>
                <a:lnTo>
                  <a:pt x="0" y="380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105970" y="1028700"/>
            <a:ext cx="7023140" cy="3804201"/>
          </a:xfrm>
          <a:custGeom>
            <a:avLst/>
            <a:gdLst/>
            <a:ahLst/>
            <a:cxnLst/>
            <a:rect l="l" t="t" r="r" b="b"/>
            <a:pathLst>
              <a:path w="7023140" h="3804201">
                <a:moveTo>
                  <a:pt x="0" y="0"/>
                </a:moveTo>
                <a:lnTo>
                  <a:pt x="7023140" y="0"/>
                </a:lnTo>
                <a:lnTo>
                  <a:pt x="7023140" y="3804201"/>
                </a:lnTo>
                <a:lnTo>
                  <a:pt x="0" y="38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0" y="655519"/>
            <a:ext cx="9144000" cy="1186696"/>
          </a:xfrm>
          <a:custGeom>
            <a:avLst/>
            <a:gdLst/>
            <a:ahLst/>
            <a:cxnLst/>
            <a:rect l="l" t="t" r="r" b="b"/>
            <a:pathLst>
              <a:path w="9144000" h="1186696">
                <a:moveTo>
                  <a:pt x="0" y="0"/>
                </a:moveTo>
                <a:lnTo>
                  <a:pt x="9144000" y="0"/>
                </a:lnTo>
                <a:lnTo>
                  <a:pt x="9144000" y="1186697"/>
                </a:lnTo>
                <a:lnTo>
                  <a:pt x="0" y="118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941" t="-1704018" r="-81710" b="-88456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889620" y="737335"/>
            <a:ext cx="5386601" cy="91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0"/>
              </a:lnSpc>
            </a:pPr>
            <a:r>
              <a:rPr lang="en-US" sz="5379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FŐBB OLDALAK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406" y="2246434"/>
            <a:ext cx="8375580" cy="761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1"/>
              </a:lnSpc>
            </a:pPr>
            <a:r>
              <a:rPr lang="en-US" sz="3140" b="1" i="1" spc="47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BEJELENTKEZÉS (LOGIN):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 Felhasználói bejelentkezési felület.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FŐOLDAL (HOME):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A felhasználó bejelentkezés után ide érkezik, itt láthatók a legfontosabb adatok.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ANYAGKÉSZLET (MY INVENTORY):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A játékban gyűjthető anyagok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KARAKTEREK (CHARACTERS):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A játékban elérhető karakterek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SZIGETEK (ISLANDS):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       A játékban található szigetek listája.</a:t>
            </a:r>
          </a:p>
          <a:p>
            <a:pPr algn="just">
              <a:lnSpc>
                <a:spcPts val="4261"/>
              </a:lnSpc>
            </a:pPr>
            <a:r>
              <a:rPr lang="en-US" sz="2840" b="1" i="1" spc="42">
                <a:solidFill>
                  <a:srgbClr val="1919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RANGLISTA (HIGHSCORE): </a:t>
            </a:r>
          </a:p>
          <a:p>
            <a:pPr algn="just">
              <a:lnSpc>
                <a:spcPts val="3849"/>
              </a:lnSpc>
            </a:pPr>
            <a:r>
              <a:rPr lang="en-US" sz="2566" spc="3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A játékosok TOP10-es rangsorolása pontszám alapján.</a:t>
            </a:r>
          </a:p>
          <a:p>
            <a:pPr algn="just">
              <a:lnSpc>
                <a:spcPts val="3849"/>
              </a:lnSpc>
            </a:pPr>
            <a:endParaRPr lang="en-US" sz="2566" spc="38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69575" y="-3979387"/>
            <a:ext cx="24351091" cy="15791031"/>
          </a:xfrm>
          <a:custGeom>
            <a:avLst/>
            <a:gdLst/>
            <a:ahLst/>
            <a:cxnLst/>
            <a:rect l="l" t="t" r="r" b="b"/>
            <a:pathLst>
              <a:path w="24351091" h="15791031">
                <a:moveTo>
                  <a:pt x="0" y="0"/>
                </a:moveTo>
                <a:lnTo>
                  <a:pt x="24351091" y="0"/>
                </a:lnTo>
                <a:lnTo>
                  <a:pt x="24351091" y="15791031"/>
                </a:lnTo>
                <a:lnTo>
                  <a:pt x="0" y="1579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b="-9256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161488" y="-1466676"/>
            <a:ext cx="21001839" cy="12341628"/>
            <a:chOff x="0" y="0"/>
            <a:chExt cx="5531349" cy="32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1348" cy="3250470"/>
            </a:xfrm>
            <a:custGeom>
              <a:avLst/>
              <a:gdLst/>
              <a:ahLst/>
              <a:cxnLst/>
              <a:rect l="l" t="t" r="r" b="b"/>
              <a:pathLst>
                <a:path w="5531348" h="3250470">
                  <a:moveTo>
                    <a:pt x="0" y="0"/>
                  </a:moveTo>
                  <a:lnTo>
                    <a:pt x="5531348" y="0"/>
                  </a:lnTo>
                  <a:lnTo>
                    <a:pt x="5531348" y="3250470"/>
                  </a:lnTo>
                  <a:lnTo>
                    <a:pt x="0" y="325047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531349" cy="3279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6503" y="2895898"/>
            <a:ext cx="6938196" cy="3761803"/>
          </a:xfrm>
          <a:custGeom>
            <a:avLst/>
            <a:gdLst/>
            <a:ahLst/>
            <a:cxnLst/>
            <a:rect l="l" t="t" r="r" b="b"/>
            <a:pathLst>
              <a:path w="6938196" h="3761803">
                <a:moveTo>
                  <a:pt x="0" y="0"/>
                </a:moveTo>
                <a:lnTo>
                  <a:pt x="6938196" y="0"/>
                </a:lnTo>
                <a:lnTo>
                  <a:pt x="6938196" y="3761803"/>
                </a:lnTo>
                <a:lnTo>
                  <a:pt x="0" y="376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9155968" y="1028700"/>
            <a:ext cx="6926229" cy="3748100"/>
          </a:xfrm>
          <a:custGeom>
            <a:avLst/>
            <a:gdLst/>
            <a:ahLst/>
            <a:cxnLst/>
            <a:rect l="l" t="t" r="r" b="b"/>
            <a:pathLst>
              <a:path w="6926229" h="3748100">
                <a:moveTo>
                  <a:pt x="0" y="0"/>
                </a:moveTo>
                <a:lnTo>
                  <a:pt x="6926228" y="0"/>
                </a:lnTo>
                <a:lnTo>
                  <a:pt x="6926228" y="3748100"/>
                </a:lnTo>
                <a:lnTo>
                  <a:pt x="0" y="374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144000" y="5143500"/>
            <a:ext cx="6938196" cy="3754874"/>
          </a:xfrm>
          <a:custGeom>
            <a:avLst/>
            <a:gdLst/>
            <a:ahLst/>
            <a:cxnLst/>
            <a:rect l="l" t="t" r="r" b="b"/>
            <a:pathLst>
              <a:path w="6938196" h="3754874">
                <a:moveTo>
                  <a:pt x="0" y="0"/>
                </a:moveTo>
                <a:lnTo>
                  <a:pt x="6938196" y="0"/>
                </a:lnTo>
                <a:lnTo>
                  <a:pt x="6938196" y="3754874"/>
                </a:lnTo>
                <a:lnTo>
                  <a:pt x="0" y="375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4549804" y="9258300"/>
            <a:ext cx="13738196" cy="1028700"/>
          </a:xfrm>
          <a:custGeom>
            <a:avLst/>
            <a:gdLst/>
            <a:ahLst/>
            <a:cxnLst/>
            <a:rect l="l" t="t" r="r" b="b"/>
            <a:pathLst>
              <a:path w="13738196" h="1028700">
                <a:moveTo>
                  <a:pt x="0" y="0"/>
                </a:moveTo>
                <a:lnTo>
                  <a:pt x="13738196" y="0"/>
                </a:lnTo>
                <a:lnTo>
                  <a:pt x="137381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84" t="-2208393" r="-131525" b="-144237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8050183" cy="1024223"/>
          </a:xfrm>
          <a:custGeom>
            <a:avLst/>
            <a:gdLst/>
            <a:ahLst/>
            <a:cxnLst/>
            <a:rect l="l" t="t" r="r" b="b"/>
            <a:pathLst>
              <a:path w="8050183" h="1024223">
                <a:moveTo>
                  <a:pt x="0" y="0"/>
                </a:moveTo>
                <a:lnTo>
                  <a:pt x="8050183" y="0"/>
                </a:lnTo>
                <a:lnTo>
                  <a:pt x="8050183" y="1024223"/>
                </a:lnTo>
                <a:lnTo>
                  <a:pt x="0" y="102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847" t="-2248212" r="-151512" b="-115139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8775" y="945948"/>
            <a:ext cx="6938196" cy="3758190"/>
          </a:xfrm>
          <a:custGeom>
            <a:avLst/>
            <a:gdLst/>
            <a:ahLst/>
            <a:cxnLst/>
            <a:rect l="l" t="t" r="r" b="b"/>
            <a:pathLst>
              <a:path w="6938196" h="3758190">
                <a:moveTo>
                  <a:pt x="0" y="0"/>
                </a:moveTo>
                <a:lnTo>
                  <a:pt x="6938197" y="0"/>
                </a:lnTo>
                <a:lnTo>
                  <a:pt x="6938197" y="3758190"/>
                </a:lnTo>
                <a:lnTo>
                  <a:pt x="0" y="375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105970" y="1028700"/>
            <a:ext cx="6938196" cy="3754874"/>
          </a:xfrm>
          <a:custGeom>
            <a:avLst/>
            <a:gdLst/>
            <a:ahLst/>
            <a:cxnLst/>
            <a:rect l="l" t="t" r="r" b="b"/>
            <a:pathLst>
              <a:path w="6938196" h="3754874">
                <a:moveTo>
                  <a:pt x="0" y="0"/>
                </a:moveTo>
                <a:lnTo>
                  <a:pt x="6938196" y="0"/>
                </a:lnTo>
                <a:lnTo>
                  <a:pt x="6938196" y="3754874"/>
                </a:lnTo>
                <a:lnTo>
                  <a:pt x="0" y="375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488775" y="5419949"/>
            <a:ext cx="6938196" cy="3799402"/>
          </a:xfrm>
          <a:custGeom>
            <a:avLst/>
            <a:gdLst/>
            <a:ahLst/>
            <a:cxnLst/>
            <a:rect l="l" t="t" r="r" b="b"/>
            <a:pathLst>
              <a:path w="6938196" h="3799402">
                <a:moveTo>
                  <a:pt x="0" y="0"/>
                </a:moveTo>
                <a:lnTo>
                  <a:pt x="6938197" y="0"/>
                </a:lnTo>
                <a:lnTo>
                  <a:pt x="6938197" y="3799401"/>
                </a:lnTo>
                <a:lnTo>
                  <a:pt x="0" y="379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105970" y="5458898"/>
            <a:ext cx="6938196" cy="3760452"/>
          </a:xfrm>
          <a:custGeom>
            <a:avLst/>
            <a:gdLst/>
            <a:ahLst/>
            <a:cxnLst/>
            <a:rect l="l" t="t" r="r" b="b"/>
            <a:pathLst>
              <a:path w="6938196" h="3760452">
                <a:moveTo>
                  <a:pt x="0" y="0"/>
                </a:moveTo>
                <a:lnTo>
                  <a:pt x="6938196" y="0"/>
                </a:lnTo>
                <a:lnTo>
                  <a:pt x="6938196" y="3760452"/>
                </a:lnTo>
                <a:lnTo>
                  <a:pt x="0" y="376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578426"/>
          </a:xfrm>
          <a:custGeom>
            <a:avLst/>
            <a:gdLst/>
            <a:ahLst/>
            <a:cxnLst/>
            <a:rect l="l" t="t" r="r" b="b"/>
            <a:pathLst>
              <a:path w="18288000" h="578426">
                <a:moveTo>
                  <a:pt x="0" y="0"/>
                </a:moveTo>
                <a:lnTo>
                  <a:pt x="18288000" y="0"/>
                </a:lnTo>
                <a:lnTo>
                  <a:pt x="18288000" y="578426"/>
                </a:lnTo>
                <a:lnTo>
                  <a:pt x="0" y="57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03" t="-4057997" r="-67818" b="-20387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0" y="9590825"/>
            <a:ext cx="18288000" cy="696175"/>
          </a:xfrm>
          <a:custGeom>
            <a:avLst/>
            <a:gdLst/>
            <a:ahLst/>
            <a:cxnLst/>
            <a:rect l="l" t="t" r="r" b="b"/>
            <a:pathLst>
              <a:path w="18288000" h="696175">
                <a:moveTo>
                  <a:pt x="0" y="0"/>
                </a:moveTo>
                <a:lnTo>
                  <a:pt x="18288000" y="0"/>
                </a:lnTo>
                <a:lnTo>
                  <a:pt x="18288000" y="696175"/>
                </a:lnTo>
                <a:lnTo>
                  <a:pt x="0" y="69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03" t="-3371640" r="-67818" b="-15248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39912" y="1249065"/>
            <a:ext cx="9077270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ADATKEZ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ELÉS ÉS SZERVER KOMMUNIKÁCIÓ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179" y="1867343"/>
            <a:ext cx="15441383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adatkezelés az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onMount lifecycle hook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segítségével történik.</a:t>
            </a:r>
          </a:p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szerverrel való kommunikációhoz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fetch API-t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használjuk.</a:t>
            </a:r>
          </a:p>
          <a:p>
            <a:pPr algn="just">
              <a:lnSpc>
                <a:spcPts val="4349"/>
              </a:lnSpc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9912" y="6726274"/>
            <a:ext cx="5757954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HITELESÍTÉS ÉS BIZTONSÁG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912" y="7531317"/>
            <a:ext cx="14609123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felhasználók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tokenekkel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azonosítják magukat, amelyeket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sessionStore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tárol.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felhasználó a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logoutAndRedirectToLogin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függvénnyel jelentkezhet ki.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8259" y="3728529"/>
            <a:ext cx="8319601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NAVIGÁCIÓ É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 FELHASZNÁLÓI ÉLMÉNY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557677"/>
            <a:ext cx="16219388" cy="160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oldalak közötti navigációt a</a:t>
            </a:r>
            <a:r>
              <a:rPr lang="en-US" sz="2899" i="1" u="none" strike="noStrike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goto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függvénnyel valósítottuk meg.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fő navigációs menü az </a:t>
            </a:r>
            <a:r>
              <a:rPr lang="en-US" sz="2899" i="1" u="none" strike="noStrike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oldalsávban</a:t>
            </a: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(sidebar) található.</a:t>
            </a:r>
          </a:p>
          <a:p>
            <a:pPr marL="626104" lvl="1" indent="-313052" algn="just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u="none" strike="noStrike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Dinamikusan változó háttérzene ki-be kapcsolható.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11285474" y="4363562"/>
            <a:ext cx="10287000" cy="1559877"/>
          </a:xfrm>
          <a:custGeom>
            <a:avLst/>
            <a:gdLst/>
            <a:ahLst/>
            <a:cxnLst/>
            <a:rect l="l" t="t" r="r" b="b"/>
            <a:pathLst>
              <a:path w="10287000" h="1559877">
                <a:moveTo>
                  <a:pt x="0" y="0"/>
                </a:moveTo>
                <a:lnTo>
                  <a:pt x="10287000" y="0"/>
                </a:lnTo>
                <a:lnTo>
                  <a:pt x="10287000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074" t="-1296354" r="-99060" b="-43370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9345" y="2060569"/>
            <a:ext cx="18288000" cy="8226431"/>
            <a:chOff x="0" y="0"/>
            <a:chExt cx="4816593" cy="2166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6632"/>
            </a:xfrm>
            <a:custGeom>
              <a:avLst/>
              <a:gdLst/>
              <a:ahLst/>
              <a:cxnLst/>
              <a:rect l="l" t="t" r="r" b="b"/>
              <a:pathLst>
                <a:path w="4816592" h="2166632">
                  <a:moveTo>
                    <a:pt x="0" y="0"/>
                  </a:moveTo>
                  <a:lnTo>
                    <a:pt x="4816592" y="0"/>
                  </a:lnTo>
                  <a:lnTo>
                    <a:pt x="4816592" y="2166632"/>
                  </a:lnTo>
                  <a:lnTo>
                    <a:pt x="0" y="2166632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223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7972138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31" t="-1296354" r="-47894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527540" y="953652"/>
            <a:ext cx="6393497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FEJ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LESZTÉSI KÖRNYEZET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455" y="1745529"/>
            <a:ext cx="15441383" cy="106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Mock szervert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alkalmaztunk fejlesztési célra, amely lehetővé tette a frontend fejlesztését a backendtől függetlenül.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7162" y="8025792"/>
            <a:ext cx="14493675" cy="183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 b="1" spc="52">
                <a:solidFill>
                  <a:srgbClr val="19191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WEBALKALMAZÁS HATÉKONY, GYORS ÉS FELHASZNÁLÓBARÁT, AMELY MEGFELEL A JÁTÉKOSOK IGÉNYEINEK.</a:t>
            </a:r>
          </a:p>
          <a:p>
            <a:pPr marL="0" lvl="0" indent="0" algn="just">
              <a:lnSpc>
                <a:spcPts val="4349"/>
              </a:lnSpc>
              <a:spcBef>
                <a:spcPct val="0"/>
              </a:spcBef>
            </a:pPr>
            <a:endParaRPr lang="en-US" sz="3499" b="1" spc="52">
              <a:solidFill>
                <a:srgbClr val="191919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54" y="3849453"/>
            <a:ext cx="8319601" cy="56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9"/>
              </a:lnSpc>
              <a:spcBef>
                <a:spcPct val="0"/>
              </a:spcBef>
            </a:pPr>
            <a:r>
              <a:rPr lang="en-US" sz="33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RESZPONZIVITÁS É</a:t>
            </a:r>
            <a:r>
              <a:rPr lang="en-US" sz="33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 STÍLUSOK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651" y="4663959"/>
            <a:ext cx="16219388" cy="268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különböző képernyőmérethez alkalmazkodást a stílusok </a:t>
            </a:r>
            <a:r>
              <a:rPr lang="en-US" sz="2899" i="1" spc="43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@media</a:t>
            </a: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direktíváival biztosítottuk.</a:t>
            </a:r>
          </a:p>
          <a:p>
            <a:pPr marL="626104" lvl="1" indent="-313052" algn="just">
              <a:lnSpc>
                <a:spcPts val="4349"/>
              </a:lnSpc>
              <a:buFont typeface="Arial"/>
              <a:buChar char="•"/>
            </a:pPr>
            <a:r>
              <a:rPr lang="en-US" sz="2899" spc="4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Egyedi megjelenést és stílust adtunk az alkalmazásnak, például háttérképek, betűtípus, színek.</a:t>
            </a:r>
          </a:p>
          <a:p>
            <a:pPr algn="just">
              <a:lnSpc>
                <a:spcPts val="4349"/>
              </a:lnSpc>
              <a:spcBef>
                <a:spcPct val="0"/>
              </a:spcBef>
            </a:pPr>
            <a:endParaRPr lang="en-US" sz="2899" spc="43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0" y="2689139"/>
            <a:ext cx="17460247" cy="1559877"/>
          </a:xfrm>
          <a:custGeom>
            <a:avLst/>
            <a:gdLst/>
            <a:ahLst/>
            <a:cxnLst/>
            <a:rect l="l" t="t" r="r" b="b"/>
            <a:pathLst>
              <a:path w="17460247" h="1559877">
                <a:moveTo>
                  <a:pt x="0" y="0"/>
                </a:moveTo>
                <a:lnTo>
                  <a:pt x="17460247" y="0"/>
                </a:lnTo>
                <a:lnTo>
                  <a:pt x="17460247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4037" t="-969320" r="-21707" b="-720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781662" y="4468337"/>
            <a:ext cx="17506338" cy="1559877"/>
          </a:xfrm>
          <a:custGeom>
            <a:avLst/>
            <a:gdLst/>
            <a:ahLst/>
            <a:cxnLst/>
            <a:rect l="l" t="t" r="r" b="b"/>
            <a:pathLst>
              <a:path w="17506338" h="1559877">
                <a:moveTo>
                  <a:pt x="0" y="0"/>
                </a:moveTo>
                <a:lnTo>
                  <a:pt x="17506338" y="0"/>
                </a:lnTo>
                <a:lnTo>
                  <a:pt x="17506338" y="1559876"/>
                </a:lnTo>
                <a:lnTo>
                  <a:pt x="0" y="155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242567" t="-100749" r="-14229" b="-2636299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0" y="6323366"/>
            <a:ext cx="17460247" cy="1559877"/>
          </a:xfrm>
          <a:custGeom>
            <a:avLst/>
            <a:gdLst/>
            <a:ahLst/>
            <a:cxnLst/>
            <a:rect l="l" t="t" r="r" b="b"/>
            <a:pathLst>
              <a:path w="17460247" h="1559877">
                <a:moveTo>
                  <a:pt x="0" y="0"/>
                </a:moveTo>
                <a:lnTo>
                  <a:pt x="17460247" y="0"/>
                </a:lnTo>
                <a:lnTo>
                  <a:pt x="17460247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504166" t="-211121" r="-15494" b="-460309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781662" y="8178518"/>
            <a:ext cx="17506338" cy="1559877"/>
          </a:xfrm>
          <a:custGeom>
            <a:avLst/>
            <a:gdLst/>
            <a:ahLst/>
            <a:cxnLst/>
            <a:rect l="l" t="t" r="r" b="b"/>
            <a:pathLst>
              <a:path w="17506338" h="1559877">
                <a:moveTo>
                  <a:pt x="0" y="0"/>
                </a:moveTo>
                <a:lnTo>
                  <a:pt x="17506338" y="0"/>
                </a:lnTo>
                <a:lnTo>
                  <a:pt x="17506338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138788" t="-478307" r="-11624" b="-936425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258349" y="6590188"/>
            <a:ext cx="5647821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Weboldal funkciói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98804" y="2775511"/>
            <a:ext cx="3293710" cy="1349034"/>
            <a:chOff x="0" y="0"/>
            <a:chExt cx="672251" cy="275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16645" y="2775511"/>
            <a:ext cx="3293710" cy="1349034"/>
            <a:chOff x="0" y="0"/>
            <a:chExt cx="672251" cy="275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34486" y="2775511"/>
            <a:ext cx="3293710" cy="1349034"/>
            <a:chOff x="0" y="0"/>
            <a:chExt cx="672251" cy="2753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2251" cy="275340"/>
            </a:xfrm>
            <a:custGeom>
              <a:avLst/>
              <a:gdLst/>
              <a:ahLst/>
              <a:cxnLst/>
              <a:rect l="l" t="t" r="r" b="b"/>
              <a:pathLst>
                <a:path w="672251" h="275340">
                  <a:moveTo>
                    <a:pt x="35258" y="0"/>
                  </a:moveTo>
                  <a:lnTo>
                    <a:pt x="636993" y="0"/>
                  </a:lnTo>
                  <a:cubicBezTo>
                    <a:pt x="656465" y="0"/>
                    <a:pt x="672251" y="15785"/>
                    <a:pt x="672251" y="35258"/>
                  </a:cubicBezTo>
                  <a:lnTo>
                    <a:pt x="672251" y="240082"/>
                  </a:lnTo>
                  <a:cubicBezTo>
                    <a:pt x="672251" y="259554"/>
                    <a:pt x="656465" y="275340"/>
                    <a:pt x="636993" y="275340"/>
                  </a:cubicBezTo>
                  <a:lnTo>
                    <a:pt x="35258" y="275340"/>
                  </a:lnTo>
                  <a:cubicBezTo>
                    <a:pt x="15785" y="275340"/>
                    <a:pt x="0" y="259554"/>
                    <a:pt x="0" y="240082"/>
                  </a:cubicBezTo>
                  <a:lnTo>
                    <a:pt x="0" y="35258"/>
                  </a:lnTo>
                  <a:cubicBezTo>
                    <a:pt x="0" y="15785"/>
                    <a:pt x="15785" y="0"/>
                    <a:pt x="352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72251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2011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98804" y="4573758"/>
            <a:ext cx="4991673" cy="1349034"/>
            <a:chOff x="0" y="0"/>
            <a:chExt cx="1018807" cy="275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36523" y="4573758"/>
            <a:ext cx="4991673" cy="1355725"/>
            <a:chOff x="0" y="0"/>
            <a:chExt cx="1018807" cy="2767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8807" cy="276705"/>
            </a:xfrm>
            <a:custGeom>
              <a:avLst/>
              <a:gdLst/>
              <a:ahLst/>
              <a:cxnLst/>
              <a:rect l="l" t="t" r="r" b="b"/>
              <a:pathLst>
                <a:path w="1018807" h="276705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3441"/>
                  </a:lnTo>
                  <a:cubicBezTo>
                    <a:pt x="1018807" y="266289"/>
                    <a:pt x="1008392" y="276705"/>
                    <a:pt x="995543" y="276705"/>
                  </a:cubicBezTo>
                  <a:lnTo>
                    <a:pt x="23265" y="276705"/>
                  </a:lnTo>
                  <a:cubicBezTo>
                    <a:pt x="17094" y="276705"/>
                    <a:pt x="11177" y="274254"/>
                    <a:pt x="6814" y="269891"/>
                  </a:cubicBezTo>
                  <a:cubicBezTo>
                    <a:pt x="2451" y="265528"/>
                    <a:pt x="0" y="259611"/>
                    <a:pt x="0" y="253441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018807" cy="2957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 b="1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Az adatbázis és Web oldal külön feladat</a:t>
              </a:r>
              <a:r>
                <a:rPr lang="en-US" sz="2599" b="1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1980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98804" y="6428787"/>
            <a:ext cx="4991673" cy="1349034"/>
            <a:chOff x="0" y="0"/>
            <a:chExt cx="1018807" cy="2753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36523" y="6428787"/>
            <a:ext cx="4991673" cy="1349034"/>
            <a:chOff x="0" y="0"/>
            <a:chExt cx="1018807" cy="2753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98804" y="8283293"/>
            <a:ext cx="4991673" cy="1349034"/>
            <a:chOff x="0" y="0"/>
            <a:chExt cx="1018807" cy="2753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036523" y="8283293"/>
            <a:ext cx="4991673" cy="1349034"/>
            <a:chOff x="0" y="0"/>
            <a:chExt cx="1018807" cy="2753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18807" cy="275340"/>
            </a:xfrm>
            <a:custGeom>
              <a:avLst/>
              <a:gdLst/>
              <a:ahLst/>
              <a:cxnLst/>
              <a:rect l="l" t="t" r="r" b="b"/>
              <a:pathLst>
                <a:path w="1018807" h="275340">
                  <a:moveTo>
                    <a:pt x="23265" y="0"/>
                  </a:moveTo>
                  <a:lnTo>
                    <a:pt x="995543" y="0"/>
                  </a:lnTo>
                  <a:cubicBezTo>
                    <a:pt x="1001713" y="0"/>
                    <a:pt x="1007631" y="2451"/>
                    <a:pt x="1011993" y="6814"/>
                  </a:cubicBezTo>
                  <a:cubicBezTo>
                    <a:pt x="1016356" y="11177"/>
                    <a:pt x="1018807" y="17094"/>
                    <a:pt x="1018807" y="23265"/>
                  </a:cubicBezTo>
                  <a:lnTo>
                    <a:pt x="1018807" y="252075"/>
                  </a:lnTo>
                  <a:cubicBezTo>
                    <a:pt x="1018807" y="264924"/>
                    <a:pt x="1008392" y="275340"/>
                    <a:pt x="995543" y="275340"/>
                  </a:cubicBezTo>
                  <a:lnTo>
                    <a:pt x="23265" y="275340"/>
                  </a:lnTo>
                  <a:cubicBezTo>
                    <a:pt x="10416" y="275340"/>
                    <a:pt x="0" y="264924"/>
                    <a:pt x="0" y="252075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018807" cy="303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1980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13572" y="388695"/>
            <a:ext cx="10077760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 bemutatása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8349" y="2972298"/>
            <a:ext cx="335133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Projektötlet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8349" y="4751495"/>
            <a:ext cx="459395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Feladatmegosztás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8349" y="8388068"/>
            <a:ext cx="3351334" cy="8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5"/>
              </a:lnSpc>
              <a:spcBef>
                <a:spcPct val="0"/>
              </a:spcBef>
            </a:pPr>
            <a:r>
              <a:rPr lang="en-US" sz="515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Adatkezelés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76653" y="2984010"/>
            <a:ext cx="20148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Játékfejlesztés kipróbálása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2053" y="2972437"/>
            <a:ext cx="2902894" cy="89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Egységes asztrológiai, misztikus tematika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53689" y="2965098"/>
            <a:ext cx="245530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Szórakoztató és pihentető élmény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79309" y="4808645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Több kisebb játék → több kisebb programozási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76653" y="6843764"/>
            <a:ext cx="372938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Rangsorlisták megjelenítése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67669" y="6428263"/>
            <a:ext cx="3729381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Játékos információi,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Ismertetők a játék témájában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279309" y="8540468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Közös relációs adatbázis, MySQL, RestAPI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679857" y="8518180"/>
            <a:ext cx="372938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és weboldal összekapcsolása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133475"/>
            <a:ext cx="4468004" cy="1559877"/>
          </a:xfrm>
          <a:custGeom>
            <a:avLst/>
            <a:gdLst/>
            <a:ahLst/>
            <a:cxnLst/>
            <a:rect l="l" t="t" r="r" b="b"/>
            <a:pathLst>
              <a:path w="4468004" h="1559877">
                <a:moveTo>
                  <a:pt x="0" y="0"/>
                </a:moveTo>
                <a:lnTo>
                  <a:pt x="4468004" y="0"/>
                </a:lnTo>
                <a:lnTo>
                  <a:pt x="4468004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622" t="-1296354" r="-312818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237147" y="1063540"/>
            <a:ext cx="3770327" cy="3770327"/>
          </a:xfrm>
          <a:custGeom>
            <a:avLst/>
            <a:gdLst/>
            <a:ahLst/>
            <a:cxnLst/>
            <a:rect l="l" t="t" r="r" b="b"/>
            <a:pathLst>
              <a:path w="3770327" h="3770327">
                <a:moveTo>
                  <a:pt x="0" y="0"/>
                </a:moveTo>
                <a:lnTo>
                  <a:pt x="3770327" y="0"/>
                </a:lnTo>
                <a:lnTo>
                  <a:pt x="3770327" y="3770327"/>
                </a:lnTo>
                <a:lnTo>
                  <a:pt x="0" y="377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15996" y="3916128"/>
            <a:ext cx="3787751" cy="3787751"/>
          </a:xfrm>
          <a:custGeom>
            <a:avLst/>
            <a:gdLst/>
            <a:ahLst/>
            <a:cxnLst/>
            <a:rect l="l" t="t" r="r" b="b"/>
            <a:pathLst>
              <a:path w="3787751" h="3787751">
                <a:moveTo>
                  <a:pt x="0" y="0"/>
                </a:moveTo>
                <a:lnTo>
                  <a:pt x="3787751" y="0"/>
                </a:lnTo>
                <a:lnTo>
                  <a:pt x="3787751" y="3787752"/>
                </a:lnTo>
                <a:lnTo>
                  <a:pt x="0" y="378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9188449" y="1028700"/>
            <a:ext cx="3916207" cy="3916207"/>
          </a:xfrm>
          <a:custGeom>
            <a:avLst/>
            <a:gdLst/>
            <a:ahLst/>
            <a:cxnLst/>
            <a:rect l="l" t="t" r="r" b="b"/>
            <a:pathLst>
              <a:path w="3916207" h="3916207">
                <a:moveTo>
                  <a:pt x="0" y="0"/>
                </a:moveTo>
                <a:lnTo>
                  <a:pt x="3916206" y="0"/>
                </a:lnTo>
                <a:lnTo>
                  <a:pt x="3916206" y="3916207"/>
                </a:lnTo>
                <a:lnTo>
                  <a:pt x="0" y="3916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343093" y="5342093"/>
            <a:ext cx="3916207" cy="3916207"/>
          </a:xfrm>
          <a:custGeom>
            <a:avLst/>
            <a:gdLst/>
            <a:ahLst/>
            <a:cxnLst/>
            <a:rect l="l" t="t" r="r" b="b"/>
            <a:pathLst>
              <a:path w="3916207" h="3916207">
                <a:moveTo>
                  <a:pt x="0" y="0"/>
                </a:moveTo>
                <a:lnTo>
                  <a:pt x="3916207" y="0"/>
                </a:lnTo>
                <a:lnTo>
                  <a:pt x="3916207" y="3916207"/>
                </a:lnTo>
                <a:lnTo>
                  <a:pt x="0" y="3916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11"/>
          <p:cNvSpPr/>
          <p:nvPr/>
        </p:nvSpPr>
        <p:spPr>
          <a:xfrm>
            <a:off x="13290380" y="1028700"/>
            <a:ext cx="3968920" cy="3968920"/>
          </a:xfrm>
          <a:custGeom>
            <a:avLst/>
            <a:gdLst/>
            <a:ahLst/>
            <a:cxnLst/>
            <a:rect l="l" t="t" r="r" b="b"/>
            <a:pathLst>
              <a:path w="3968920" h="3968920">
                <a:moveTo>
                  <a:pt x="0" y="0"/>
                </a:moveTo>
                <a:lnTo>
                  <a:pt x="3968920" y="0"/>
                </a:lnTo>
                <a:lnTo>
                  <a:pt x="3968920" y="3968920"/>
                </a:lnTo>
                <a:lnTo>
                  <a:pt x="0" y="396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2" name="Freeform 12"/>
          <p:cNvSpPr/>
          <p:nvPr/>
        </p:nvSpPr>
        <p:spPr>
          <a:xfrm>
            <a:off x="5583325" y="5139197"/>
            <a:ext cx="3059427" cy="4079236"/>
          </a:xfrm>
          <a:custGeom>
            <a:avLst/>
            <a:gdLst/>
            <a:ahLst/>
            <a:cxnLst/>
            <a:rect l="l" t="t" r="r" b="b"/>
            <a:pathLst>
              <a:path w="3059427" h="4079236">
                <a:moveTo>
                  <a:pt x="0" y="0"/>
                </a:moveTo>
                <a:lnTo>
                  <a:pt x="3059427" y="0"/>
                </a:lnTo>
                <a:lnTo>
                  <a:pt x="3059427" y="4079236"/>
                </a:lnTo>
                <a:lnTo>
                  <a:pt x="0" y="4079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4" name="Freeform 14"/>
          <p:cNvSpPr/>
          <p:nvPr/>
        </p:nvSpPr>
        <p:spPr>
          <a:xfrm>
            <a:off x="9236580" y="5342093"/>
            <a:ext cx="3876340" cy="3876340"/>
          </a:xfrm>
          <a:custGeom>
            <a:avLst/>
            <a:gdLst/>
            <a:ahLst/>
            <a:cxnLst/>
            <a:rect l="l" t="t" r="r" b="b"/>
            <a:pathLst>
              <a:path w="3876340" h="3876340">
                <a:moveTo>
                  <a:pt x="0" y="0"/>
                </a:moveTo>
                <a:lnTo>
                  <a:pt x="3876340" y="0"/>
                </a:lnTo>
                <a:lnTo>
                  <a:pt x="3876340" y="3876340"/>
                </a:lnTo>
                <a:lnTo>
                  <a:pt x="0" y="3876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5" name="TextBox 15"/>
          <p:cNvSpPr txBox="1"/>
          <p:nvPr/>
        </p:nvSpPr>
        <p:spPr>
          <a:xfrm>
            <a:off x="-861107" y="1521566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STÍLUSOK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814716" cy="1559877"/>
          </a:xfrm>
          <a:custGeom>
            <a:avLst/>
            <a:gdLst/>
            <a:ahLst/>
            <a:cxnLst/>
            <a:rect l="l" t="t" r="r" b="b"/>
            <a:pathLst>
              <a:path w="7814716" h="1559877">
                <a:moveTo>
                  <a:pt x="0" y="0"/>
                </a:moveTo>
                <a:lnTo>
                  <a:pt x="7814716" y="0"/>
                </a:lnTo>
                <a:lnTo>
                  <a:pt x="781471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76" t="-1296354" r="-121941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581347" y="3513135"/>
            <a:ext cx="9179567" cy="5163506"/>
          </a:xfrm>
          <a:custGeom>
            <a:avLst/>
            <a:gdLst/>
            <a:ahLst/>
            <a:cxnLst/>
            <a:rect l="l" t="t" r="r" b="b"/>
            <a:pathLst>
              <a:path w="9179567" h="5163506">
                <a:moveTo>
                  <a:pt x="0" y="0"/>
                </a:moveTo>
                <a:lnTo>
                  <a:pt x="9179566" y="0"/>
                </a:lnTo>
                <a:lnTo>
                  <a:pt x="9179566" y="5163507"/>
                </a:lnTo>
                <a:lnTo>
                  <a:pt x="0" y="516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9486809" y="1028700"/>
            <a:ext cx="7772491" cy="4372026"/>
          </a:xfrm>
          <a:custGeom>
            <a:avLst/>
            <a:gdLst/>
            <a:ahLst/>
            <a:cxnLst/>
            <a:rect l="l" t="t" r="r" b="b"/>
            <a:pathLst>
              <a:path w="7772491" h="4372026">
                <a:moveTo>
                  <a:pt x="0" y="0"/>
                </a:moveTo>
                <a:lnTo>
                  <a:pt x="7772491" y="0"/>
                </a:lnTo>
                <a:lnTo>
                  <a:pt x="7772491" y="4372026"/>
                </a:lnTo>
                <a:lnTo>
                  <a:pt x="0" y="437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105970" y="5234552"/>
            <a:ext cx="7153330" cy="4023748"/>
          </a:xfrm>
          <a:custGeom>
            <a:avLst/>
            <a:gdLst/>
            <a:ahLst/>
            <a:cxnLst/>
            <a:rect l="l" t="t" r="r" b="b"/>
            <a:pathLst>
              <a:path w="7153330" h="4023748">
                <a:moveTo>
                  <a:pt x="0" y="0"/>
                </a:moveTo>
                <a:lnTo>
                  <a:pt x="7153330" y="0"/>
                </a:lnTo>
                <a:lnTo>
                  <a:pt x="7153330" y="4023748"/>
                </a:lnTo>
                <a:lnTo>
                  <a:pt x="0" y="4023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1028700" y="1416791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 u="none" strike="noStrike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STÍLUSOK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814716" cy="1559877"/>
          </a:xfrm>
          <a:custGeom>
            <a:avLst/>
            <a:gdLst/>
            <a:ahLst/>
            <a:cxnLst/>
            <a:rect l="l" t="t" r="r" b="b"/>
            <a:pathLst>
              <a:path w="7814716" h="1559877">
                <a:moveTo>
                  <a:pt x="0" y="0"/>
                </a:moveTo>
                <a:lnTo>
                  <a:pt x="7814716" y="0"/>
                </a:lnTo>
                <a:lnTo>
                  <a:pt x="781471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76" t="-1296354" r="-121941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8129260" y="1028700"/>
            <a:ext cx="9130040" cy="8229600"/>
          </a:xfrm>
          <a:custGeom>
            <a:avLst/>
            <a:gdLst/>
            <a:ahLst/>
            <a:cxnLst/>
            <a:rect l="l" t="t" r="r" b="b"/>
            <a:pathLst>
              <a:path w="9130040" h="8229600">
                <a:moveTo>
                  <a:pt x="0" y="0"/>
                </a:moveTo>
                <a:lnTo>
                  <a:pt x="9130040" y="0"/>
                </a:lnTo>
                <a:lnTo>
                  <a:pt x="91300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2336277" y="2937024"/>
            <a:ext cx="5210062" cy="6011610"/>
          </a:xfrm>
          <a:custGeom>
            <a:avLst/>
            <a:gdLst/>
            <a:ahLst/>
            <a:cxnLst/>
            <a:rect l="l" t="t" r="r" b="b"/>
            <a:pathLst>
              <a:path w="5210062" h="6011610">
                <a:moveTo>
                  <a:pt x="0" y="0"/>
                </a:moveTo>
                <a:lnTo>
                  <a:pt x="5210062" y="0"/>
                </a:lnTo>
                <a:lnTo>
                  <a:pt x="5210062" y="6011610"/>
                </a:lnTo>
                <a:lnTo>
                  <a:pt x="0" y="601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1028700" y="1416791"/>
            <a:ext cx="6517639" cy="6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RESZPONZIVITÁS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6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28700"/>
            <a:ext cx="7440956" cy="1559877"/>
          </a:xfrm>
          <a:custGeom>
            <a:avLst/>
            <a:gdLst/>
            <a:ahLst/>
            <a:cxnLst/>
            <a:rect l="l" t="t" r="r" b="b"/>
            <a:pathLst>
              <a:path w="7440956" h="1559877">
                <a:moveTo>
                  <a:pt x="0" y="0"/>
                </a:moveTo>
                <a:lnTo>
                  <a:pt x="7440956" y="0"/>
                </a:lnTo>
                <a:lnTo>
                  <a:pt x="7440956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902" t="-1296354" r="-133089" b="-4337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9601200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0" y="0"/>
                </a:moveTo>
                <a:lnTo>
                  <a:pt x="18288000" y="0"/>
                </a:lnTo>
                <a:lnTo>
                  <a:pt x="18288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7" t="-2948604" r="-53748" b="-2261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8430118" y="1281459"/>
            <a:ext cx="2692195" cy="7548892"/>
          </a:xfrm>
          <a:custGeom>
            <a:avLst/>
            <a:gdLst/>
            <a:ahLst/>
            <a:cxnLst/>
            <a:rect l="l" t="t" r="r" b="b"/>
            <a:pathLst>
              <a:path w="2692195" h="7548892">
                <a:moveTo>
                  <a:pt x="0" y="0"/>
                </a:moveTo>
                <a:lnTo>
                  <a:pt x="2692195" y="0"/>
                </a:lnTo>
                <a:lnTo>
                  <a:pt x="2692195" y="7548892"/>
                </a:lnTo>
                <a:lnTo>
                  <a:pt x="0" y="7548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625" r="-8477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10396968" y="1281459"/>
            <a:ext cx="3203063" cy="7631869"/>
          </a:xfrm>
          <a:custGeom>
            <a:avLst/>
            <a:gdLst/>
            <a:ahLst/>
            <a:cxnLst/>
            <a:rect l="l" t="t" r="r" b="b"/>
            <a:pathLst>
              <a:path w="3203063" h="7631869">
                <a:moveTo>
                  <a:pt x="0" y="0"/>
                </a:moveTo>
                <a:lnTo>
                  <a:pt x="3203063" y="0"/>
                </a:lnTo>
                <a:lnTo>
                  <a:pt x="3203063" y="7631869"/>
                </a:lnTo>
                <a:lnTo>
                  <a:pt x="0" y="763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666" r="-76601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600031" y="1373672"/>
            <a:ext cx="2603135" cy="7631869"/>
          </a:xfrm>
          <a:custGeom>
            <a:avLst/>
            <a:gdLst/>
            <a:ahLst/>
            <a:cxnLst/>
            <a:rect l="l" t="t" r="r" b="b"/>
            <a:pathLst>
              <a:path w="2603135" h="7631869">
                <a:moveTo>
                  <a:pt x="0" y="0"/>
                </a:moveTo>
                <a:lnTo>
                  <a:pt x="2603136" y="0"/>
                </a:lnTo>
                <a:lnTo>
                  <a:pt x="2603136" y="7631869"/>
                </a:lnTo>
                <a:lnTo>
                  <a:pt x="0" y="7631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37" r="-9804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1" name="TextBox 11"/>
          <p:cNvSpPr txBox="1"/>
          <p:nvPr/>
        </p:nvSpPr>
        <p:spPr>
          <a:xfrm>
            <a:off x="607370" y="1059603"/>
            <a:ext cx="6517639" cy="141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29"/>
              </a:lnSpc>
              <a:spcBef>
                <a:spcPct val="0"/>
              </a:spcBef>
            </a:pPr>
            <a:r>
              <a:rPr lang="en-US" sz="402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KÖSZÖNJÜK A FIGYELMET!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5054" y="9755728"/>
            <a:ext cx="8568931" cy="62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4"/>
              </a:lnSpc>
            </a:pPr>
            <a:r>
              <a:rPr lang="en-US" sz="1689" spc="2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oldalakon megjelenő bitmoji képek a www.bitmoji.com használatával készültek.</a:t>
            </a:r>
          </a:p>
          <a:p>
            <a:pPr algn="just">
              <a:lnSpc>
                <a:spcPts val="2534"/>
              </a:lnSpc>
              <a:spcBef>
                <a:spcPct val="0"/>
              </a:spcBef>
            </a:pPr>
            <a:endParaRPr lang="en-US" sz="1689" spc="25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2499395"/>
            <a:ext cx="17100958" cy="7191463"/>
            <a:chOff x="0" y="0"/>
            <a:chExt cx="4503956" cy="1894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94048"/>
            </a:xfrm>
            <a:custGeom>
              <a:avLst/>
              <a:gdLst/>
              <a:ahLst/>
              <a:cxnLst/>
              <a:rect l="l" t="t" r="r" b="b"/>
              <a:pathLst>
                <a:path w="4503956" h="1894048">
                  <a:moveTo>
                    <a:pt x="0" y="0"/>
                  </a:moveTo>
                  <a:lnTo>
                    <a:pt x="4503956" y="0"/>
                  </a:lnTo>
                  <a:lnTo>
                    <a:pt x="4503956" y="1894048"/>
                  </a:lnTo>
                  <a:lnTo>
                    <a:pt x="0" y="1894048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922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1554125" y="6154574"/>
            <a:ext cx="6168603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7" name="Group 7"/>
          <p:cNvGrpSpPr/>
          <p:nvPr/>
        </p:nvGrpSpPr>
        <p:grpSpPr>
          <a:xfrm>
            <a:off x="5416578" y="3313956"/>
            <a:ext cx="2552452" cy="802005"/>
            <a:chOff x="0" y="0"/>
            <a:chExt cx="672251" cy="211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UNITY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4543176" y="3714959"/>
            <a:ext cx="873402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5416578" y="7592522"/>
            <a:ext cx="2552452" cy="1192530"/>
            <a:chOff x="0" y="0"/>
            <a:chExt cx="672251" cy="314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314082"/>
            </a:xfrm>
            <a:custGeom>
              <a:avLst/>
              <a:gdLst/>
              <a:ahLst/>
              <a:cxnLst/>
              <a:rect l="l" t="t" r="r" b="b"/>
              <a:pathLst>
                <a:path w="672251" h="314082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68585"/>
                  </a:lnTo>
                  <a:cubicBezTo>
                    <a:pt x="672251" y="293712"/>
                    <a:pt x="651881" y="314082"/>
                    <a:pt x="626754" y="314082"/>
                  </a:cubicBezTo>
                  <a:lnTo>
                    <a:pt x="45497" y="314082"/>
                  </a:lnTo>
                  <a:cubicBezTo>
                    <a:pt x="20370" y="314082"/>
                    <a:pt x="0" y="293712"/>
                    <a:pt x="0" y="268585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E8CC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72251" cy="342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StateMachine technológia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4543176" y="8188787"/>
            <a:ext cx="873402" cy="0"/>
          </a:xfrm>
          <a:prstGeom prst="line">
            <a:avLst/>
          </a:prstGeom>
          <a:ln w="47625" cap="flat">
            <a:solidFill>
              <a:srgbClr val="E8CCB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338239" y="5452311"/>
            <a:ext cx="2552452" cy="802005"/>
            <a:chOff x="0" y="0"/>
            <a:chExt cx="672251" cy="211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651F7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C#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3890691" y="5853313"/>
            <a:ext cx="841762" cy="0"/>
          </a:xfrm>
          <a:prstGeom prst="line">
            <a:avLst/>
          </a:prstGeom>
          <a:ln w="47625" cap="flat">
            <a:solidFill>
              <a:srgbClr val="651F7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19" name="Freeform 19"/>
          <p:cNvSpPr/>
          <p:nvPr/>
        </p:nvSpPr>
        <p:spPr>
          <a:xfrm>
            <a:off x="11398244" y="2789064"/>
            <a:ext cx="4408944" cy="2469009"/>
          </a:xfrm>
          <a:custGeom>
            <a:avLst/>
            <a:gdLst/>
            <a:ahLst/>
            <a:cxnLst/>
            <a:rect l="l" t="t" r="r" b="b"/>
            <a:pathLst>
              <a:path w="4408944" h="2469009">
                <a:moveTo>
                  <a:pt x="0" y="0"/>
                </a:moveTo>
                <a:lnTo>
                  <a:pt x="4408944" y="0"/>
                </a:lnTo>
                <a:lnTo>
                  <a:pt x="4408944" y="2469009"/>
                </a:lnTo>
                <a:lnTo>
                  <a:pt x="0" y="246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0" name="Freeform 20"/>
          <p:cNvSpPr/>
          <p:nvPr/>
        </p:nvSpPr>
        <p:spPr>
          <a:xfrm>
            <a:off x="9565055" y="6003536"/>
            <a:ext cx="2453253" cy="2185251"/>
          </a:xfrm>
          <a:custGeom>
            <a:avLst/>
            <a:gdLst/>
            <a:ahLst/>
            <a:cxnLst/>
            <a:rect l="l" t="t" r="r" b="b"/>
            <a:pathLst>
              <a:path w="2453253" h="2185251">
                <a:moveTo>
                  <a:pt x="0" y="0"/>
                </a:moveTo>
                <a:lnTo>
                  <a:pt x="2453253" y="0"/>
                </a:lnTo>
                <a:lnTo>
                  <a:pt x="2453253" y="2185251"/>
                </a:lnTo>
                <a:lnTo>
                  <a:pt x="0" y="218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1" name="TextBox 21"/>
          <p:cNvSpPr txBox="1"/>
          <p:nvPr/>
        </p:nvSpPr>
        <p:spPr>
          <a:xfrm>
            <a:off x="1609563" y="3349199"/>
            <a:ext cx="2457578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Unity a játék keretrendszere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16578" y="5487553"/>
            <a:ext cx="2624477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C# objektumorientált programozás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9563" y="7480127"/>
            <a:ext cx="2457578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StateMachine technológia a játékmenet irányításához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37808" y="593839"/>
            <a:ext cx="13412384" cy="142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74"/>
              </a:lnSpc>
              <a:spcBef>
                <a:spcPct val="0"/>
              </a:spcBef>
            </a:pPr>
            <a:r>
              <a:rPr lang="en-US" sz="84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játék technikai megvalósítása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313870" y="4609097"/>
            <a:ext cx="4974130" cy="4974130"/>
          </a:xfrm>
          <a:custGeom>
            <a:avLst/>
            <a:gdLst/>
            <a:ahLst/>
            <a:cxnLst/>
            <a:rect l="l" t="t" r="r" b="b"/>
            <a:pathLst>
              <a:path w="4974130" h="4974130">
                <a:moveTo>
                  <a:pt x="0" y="0"/>
                </a:moveTo>
                <a:lnTo>
                  <a:pt x="4974130" y="0"/>
                </a:lnTo>
                <a:lnTo>
                  <a:pt x="4974130" y="4974129"/>
                </a:lnTo>
                <a:lnTo>
                  <a:pt x="0" y="497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50571"/>
          </a:xfrm>
          <a:custGeom>
            <a:avLst/>
            <a:gdLst/>
            <a:ahLst/>
            <a:cxnLst/>
            <a:rect l="l" t="t" r="r" b="b"/>
            <a:pathLst>
              <a:path w="18288000" h="10350571">
                <a:moveTo>
                  <a:pt x="0" y="0"/>
                </a:moveTo>
                <a:lnTo>
                  <a:pt x="18288000" y="0"/>
                </a:lnTo>
                <a:lnTo>
                  <a:pt x="18288000" y="10350571"/>
                </a:lnTo>
                <a:lnTo>
                  <a:pt x="0" y="10350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1316" t="-37831" r="-21836" b="-2885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2546583"/>
            <a:ext cx="17100958" cy="7144274"/>
            <a:chOff x="0" y="0"/>
            <a:chExt cx="4503956" cy="1881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81620"/>
            </a:xfrm>
            <a:custGeom>
              <a:avLst/>
              <a:gdLst/>
              <a:ahLst/>
              <a:cxnLst/>
              <a:rect l="l" t="t" r="r" b="b"/>
              <a:pathLst>
                <a:path w="4503956" h="1881620">
                  <a:moveTo>
                    <a:pt x="0" y="0"/>
                  </a:moveTo>
                  <a:lnTo>
                    <a:pt x="4503956" y="0"/>
                  </a:lnTo>
                  <a:lnTo>
                    <a:pt x="4503956" y="1881620"/>
                  </a:lnTo>
                  <a:lnTo>
                    <a:pt x="0" y="1881620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910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5133726" y="3650580"/>
            <a:ext cx="0" cy="3405975"/>
          </a:xfrm>
          <a:prstGeom prst="line">
            <a:avLst/>
          </a:prstGeom>
          <a:ln w="57150" cap="flat">
            <a:solidFill>
              <a:srgbClr val="4B664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7" name="Group 7"/>
          <p:cNvGrpSpPr/>
          <p:nvPr/>
        </p:nvGrpSpPr>
        <p:grpSpPr>
          <a:xfrm>
            <a:off x="5911878" y="3865689"/>
            <a:ext cx="2552452" cy="802005"/>
            <a:chOff x="0" y="0"/>
            <a:chExt cx="672251" cy="2112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65731"/>
                  </a:lnTo>
                  <a:cubicBezTo>
                    <a:pt x="672251" y="190858"/>
                    <a:pt x="651881" y="211228"/>
                    <a:pt x="626754" y="211228"/>
                  </a:cubicBezTo>
                  <a:lnTo>
                    <a:pt x="45497" y="211228"/>
                  </a:lnTo>
                  <a:cubicBezTo>
                    <a:pt x="20370" y="211228"/>
                    <a:pt x="0" y="190858"/>
                    <a:pt x="0" y="165731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4B664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Szigetek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5038476" y="4266691"/>
            <a:ext cx="873402" cy="0"/>
          </a:xfrm>
          <a:prstGeom prst="line">
            <a:avLst/>
          </a:prstGeom>
          <a:ln w="47625" cap="flat">
            <a:solidFill>
              <a:srgbClr val="4B664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1800224" y="5638601"/>
            <a:ext cx="2552452" cy="1132840"/>
            <a:chOff x="0" y="0"/>
            <a:chExt cx="672251" cy="2983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251" cy="298361"/>
            </a:xfrm>
            <a:custGeom>
              <a:avLst/>
              <a:gdLst/>
              <a:ahLst/>
              <a:cxnLst/>
              <a:rect l="l" t="t" r="r" b="b"/>
              <a:pathLst>
                <a:path w="672251" h="29836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52864"/>
                  </a:lnTo>
                  <a:cubicBezTo>
                    <a:pt x="672251" y="277991"/>
                    <a:pt x="651881" y="298361"/>
                    <a:pt x="626754" y="298361"/>
                  </a:cubicBezTo>
                  <a:lnTo>
                    <a:pt x="45497" y="298361"/>
                  </a:lnTo>
                  <a:cubicBezTo>
                    <a:pt x="20370" y="298361"/>
                    <a:pt x="0" y="277991"/>
                    <a:pt x="0" y="252864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4B66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72251" cy="317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PersistentScene script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4352676" y="6205021"/>
            <a:ext cx="875077" cy="0"/>
          </a:xfrm>
          <a:prstGeom prst="line">
            <a:avLst/>
          </a:prstGeom>
          <a:ln w="47625" cap="flat">
            <a:solidFill>
              <a:srgbClr val="4B664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1471261" y="3243484"/>
            <a:ext cx="1900016" cy="19000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70911" y="5508350"/>
            <a:ext cx="3568708" cy="35687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85725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09075" y="7205205"/>
            <a:ext cx="1871853" cy="1871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470988" y="2903821"/>
            <a:ext cx="2383072" cy="23830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0" cap="sq">
              <a:solidFill>
                <a:srgbClr val="E8DFD5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2979781" y="7056556"/>
            <a:ext cx="4495944" cy="2510875"/>
          </a:xfrm>
          <a:custGeom>
            <a:avLst/>
            <a:gdLst/>
            <a:ahLst/>
            <a:cxnLst/>
            <a:rect l="l" t="t" r="r" b="b"/>
            <a:pathLst>
              <a:path w="4495944" h="2510875">
                <a:moveTo>
                  <a:pt x="0" y="0"/>
                </a:moveTo>
                <a:lnTo>
                  <a:pt x="4495944" y="0"/>
                </a:lnTo>
                <a:lnTo>
                  <a:pt x="4495944" y="2510875"/>
                </a:lnTo>
                <a:lnTo>
                  <a:pt x="0" y="251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TextBox 24"/>
          <p:cNvSpPr txBox="1"/>
          <p:nvPr/>
        </p:nvSpPr>
        <p:spPr>
          <a:xfrm>
            <a:off x="2104863" y="3578676"/>
            <a:ext cx="2457578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Szigeteken alapuló kirakós rendszer,</a:t>
            </a:r>
          </a:p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Több jelenet,</a:t>
            </a:r>
          </a:p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12 sziget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1878" y="5496361"/>
            <a:ext cx="2624477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 spc="2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GameManager script a játékos előrehaladásának követésére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63224" y="783448"/>
            <a:ext cx="11691702" cy="140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494"/>
              </a:lnSpc>
              <a:spcBef>
                <a:spcPct val="0"/>
              </a:spcBef>
            </a:pPr>
            <a:r>
              <a:rPr lang="en-US" sz="82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mechanikai felosztása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593521" y="3118037"/>
            <a:ext cx="17100958" cy="6908334"/>
            <a:chOff x="0" y="0"/>
            <a:chExt cx="4503956" cy="1819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956" cy="1819479"/>
            </a:xfrm>
            <a:custGeom>
              <a:avLst/>
              <a:gdLst/>
              <a:ahLst/>
              <a:cxnLst/>
              <a:rect l="l" t="t" r="r" b="b"/>
              <a:pathLst>
                <a:path w="4503956" h="1819479">
                  <a:moveTo>
                    <a:pt x="0" y="0"/>
                  </a:moveTo>
                  <a:lnTo>
                    <a:pt x="4503956" y="0"/>
                  </a:lnTo>
                  <a:lnTo>
                    <a:pt x="4503956" y="1819479"/>
                  </a:lnTo>
                  <a:lnTo>
                    <a:pt x="0" y="1819479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3956" cy="1848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66238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JÁTÉKMENET ÉS MOTIVÁCIÓ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68033" y="6224897"/>
            <a:ext cx="3201378" cy="358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Idő Pontok és alapanyagok gyűjtése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Új tárgyak készítése → játékmenet megkönnyítése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Hosszú távú cél: folyamatos fejlődés, gyűjtögetés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277280"/>
            <a:ext cx="3006202" cy="85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635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REGISZTRÁCIÓ ÉS BEJELENTKEZÉS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289" y="6234760"/>
            <a:ext cx="2993757" cy="244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407" lvl="1" indent="-236704" algn="l">
              <a:lnSpc>
                <a:spcPts val="3289"/>
              </a:lnSpc>
              <a:buFont typeface="Arial"/>
              <a:buChar char="•"/>
            </a:pPr>
            <a:r>
              <a:rPr lang="en-US" sz="2192" spc="3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Játékos fiók létrehozása</a:t>
            </a:r>
          </a:p>
          <a:p>
            <a:pPr marL="473407" lvl="1" indent="-236704" algn="l">
              <a:lnSpc>
                <a:spcPts val="3289"/>
              </a:lnSpc>
              <a:buFont typeface="Arial"/>
              <a:buChar char="•"/>
            </a:pPr>
            <a:r>
              <a:rPr lang="en-US" sz="2192" spc="3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Adatok tárolása és szinkronizálása az adatbázisban</a:t>
            </a:r>
          </a:p>
          <a:p>
            <a:pPr algn="ctr">
              <a:lnSpc>
                <a:spcPts val="3289"/>
              </a:lnSpc>
            </a:pPr>
            <a:endParaRPr lang="en-US" sz="2192" spc="32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3932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ÁTÍVELŐ TÖRTÉNET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4815" y="6224897"/>
            <a:ext cx="3310495" cy="39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Főszereplő: Idő Boszorkány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Cél: Kronosz megállítása az Idő Pontok gyűjtésével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Extra mechanika: Alapanyagok kombinálása új tárgyak létrehozásához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32182" y="5277280"/>
            <a:ext cx="3004968" cy="85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 SZIGETEK RENDSZERE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2182" y="6224897"/>
            <a:ext cx="3179555" cy="358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12 sziget = 12 asztrológiai jegy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Minden szigeten egy karakter segít eligazodni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Minden sziget saját kirakós játékkal rendelkezik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08625" y="5277280"/>
            <a:ext cx="3004968" cy="42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634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ENDGAME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7937" y="5824847"/>
            <a:ext cx="3004968" cy="39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végjáték célja: Kronosz legyőzése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Az összegyűjtött erőforrások és megoldott kirakósok segítenek a végső kihívásban</a:t>
            </a:r>
          </a:p>
          <a:p>
            <a:pPr marL="453589" lvl="1" indent="-226795" algn="l">
              <a:lnSpc>
                <a:spcPts val="3151"/>
              </a:lnSpc>
              <a:buFont typeface="Arial"/>
              <a:buChar char="•"/>
            </a:pPr>
            <a:r>
              <a:rPr lang="en-US" sz="2100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Kronosz legyőzése mindenki feladata</a:t>
            </a:r>
          </a:p>
          <a:p>
            <a:pPr algn="l">
              <a:lnSpc>
                <a:spcPts val="3151"/>
              </a:lnSpc>
            </a:pPr>
            <a:endParaRPr lang="en-US" sz="2100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424921" y="3403787"/>
            <a:ext cx="1157740" cy="1157740"/>
            <a:chOff x="0" y="0"/>
            <a:chExt cx="556826" cy="5568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32910" y="3382665"/>
            <a:ext cx="1157740" cy="1157740"/>
            <a:chOff x="0" y="0"/>
            <a:chExt cx="556826" cy="5568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B664B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17546" y="3403787"/>
            <a:ext cx="1157740" cy="1157740"/>
            <a:chOff x="0" y="0"/>
            <a:chExt cx="556826" cy="5568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651F79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86671" y="3403787"/>
            <a:ext cx="1157740" cy="1157740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5796" y="3403787"/>
            <a:ext cx="1157740" cy="1157740"/>
            <a:chOff x="0" y="0"/>
            <a:chExt cx="556826" cy="55682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2611780" y="4540405"/>
            <a:ext cx="0" cy="603095"/>
          </a:xfrm>
          <a:prstGeom prst="line">
            <a:avLst/>
          </a:prstGeom>
          <a:ln w="57150" cap="flat">
            <a:solidFill>
              <a:srgbClr val="4B664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2" name="AutoShape 32"/>
          <p:cNvSpPr/>
          <p:nvPr/>
        </p:nvSpPr>
        <p:spPr>
          <a:xfrm>
            <a:off x="5896416" y="4561527"/>
            <a:ext cx="0" cy="581423"/>
          </a:xfrm>
          <a:prstGeom prst="line">
            <a:avLst/>
          </a:prstGeom>
          <a:ln w="57150" cap="flat">
            <a:solidFill>
              <a:srgbClr val="651F7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3" name="AutoShape 33"/>
          <p:cNvSpPr/>
          <p:nvPr/>
        </p:nvSpPr>
        <p:spPr>
          <a:xfrm>
            <a:off x="9265541" y="4561527"/>
            <a:ext cx="0" cy="581423"/>
          </a:xfrm>
          <a:prstGeom prst="line">
            <a:avLst/>
          </a:prstGeom>
          <a:ln w="57150" cap="flat">
            <a:solidFill>
              <a:srgbClr val="CB6CE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4" name="AutoShape 34"/>
          <p:cNvSpPr/>
          <p:nvPr/>
        </p:nvSpPr>
        <p:spPr>
          <a:xfrm>
            <a:off x="12634666" y="4561527"/>
            <a:ext cx="0" cy="581423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5" name="AutoShape 35"/>
          <p:cNvSpPr/>
          <p:nvPr/>
        </p:nvSpPr>
        <p:spPr>
          <a:xfrm>
            <a:off x="16003791" y="4561527"/>
            <a:ext cx="0" cy="581973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hu-HU"/>
          </a:p>
        </p:txBody>
      </p:sp>
      <p:sp>
        <p:nvSpPr>
          <p:cNvPr id="36" name="AutoShape 36"/>
          <p:cNvSpPr/>
          <p:nvPr/>
        </p:nvSpPr>
        <p:spPr>
          <a:xfrm>
            <a:off x="3190650" y="3961535"/>
            <a:ext cx="2126895" cy="21122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7" name="AutoShape 37"/>
          <p:cNvSpPr/>
          <p:nvPr/>
        </p:nvSpPr>
        <p:spPr>
          <a:xfrm>
            <a:off x="6475286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8" name="AutoShape 38"/>
          <p:cNvSpPr/>
          <p:nvPr/>
        </p:nvSpPr>
        <p:spPr>
          <a:xfrm>
            <a:off x="9844411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39" name="AutoShape 39"/>
          <p:cNvSpPr/>
          <p:nvPr/>
        </p:nvSpPr>
        <p:spPr>
          <a:xfrm>
            <a:off x="13213536" y="3982657"/>
            <a:ext cx="2211385" cy="0"/>
          </a:xfrm>
          <a:prstGeom prst="line">
            <a:avLst/>
          </a:prstGeom>
          <a:ln w="66675" cap="flat">
            <a:solidFill>
              <a:srgbClr val="E8DF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40" name="TextBox 40"/>
          <p:cNvSpPr txBox="1"/>
          <p:nvPr/>
        </p:nvSpPr>
        <p:spPr>
          <a:xfrm>
            <a:off x="1680932" y="442219"/>
            <a:ext cx="15175579" cy="148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194"/>
              </a:lnSpc>
              <a:spcBef>
                <a:spcPct val="0"/>
              </a:spcBef>
            </a:pPr>
            <a:r>
              <a:rPr lang="en-US" sz="8710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 élmény részeinek bemutatása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38318" y="2477142"/>
            <a:ext cx="646080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299" b="1" spc="3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Játékmechanika és történet összekapcsolása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492661" y="2505819"/>
            <a:ext cx="13302678" cy="7162842"/>
            <a:chOff x="0" y="0"/>
            <a:chExt cx="3066435" cy="1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6435" cy="1651126"/>
            </a:xfrm>
            <a:custGeom>
              <a:avLst/>
              <a:gdLst/>
              <a:ahLst/>
              <a:cxnLst/>
              <a:rect l="l" t="t" r="r" b="b"/>
              <a:pathLst>
                <a:path w="3066435" h="1651126">
                  <a:moveTo>
                    <a:pt x="0" y="0"/>
                  </a:moveTo>
                  <a:lnTo>
                    <a:pt x="3066435" y="0"/>
                  </a:lnTo>
                  <a:lnTo>
                    <a:pt x="3066435" y="1651126"/>
                  </a:lnTo>
                  <a:lnTo>
                    <a:pt x="0" y="165112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66435" cy="1679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16979" y="5741153"/>
            <a:ext cx="2916329" cy="916339"/>
            <a:chOff x="0" y="0"/>
            <a:chExt cx="672251" cy="211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Puzzle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31760" y="5741153"/>
            <a:ext cx="2916329" cy="916339"/>
            <a:chOff x="0" y="0"/>
            <a:chExt cx="672251" cy="211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Match3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6541" y="5741153"/>
            <a:ext cx="2916329" cy="916339"/>
            <a:chOff x="0" y="0"/>
            <a:chExt cx="672251" cy="211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Memória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61322" y="5741153"/>
            <a:ext cx="2916329" cy="916339"/>
            <a:chOff x="0" y="0"/>
            <a:chExt cx="672251" cy="211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820" y="0"/>
                  </a:moveTo>
                  <a:lnTo>
                    <a:pt x="632431" y="0"/>
                  </a:lnTo>
                  <a:cubicBezTo>
                    <a:pt x="642992" y="0"/>
                    <a:pt x="653120" y="4195"/>
                    <a:pt x="660588" y="11663"/>
                  </a:cubicBezTo>
                  <a:cubicBezTo>
                    <a:pt x="668055" y="19131"/>
                    <a:pt x="672251" y="29259"/>
                    <a:pt x="672251" y="39820"/>
                  </a:cubicBezTo>
                  <a:lnTo>
                    <a:pt x="672251" y="171407"/>
                  </a:lnTo>
                  <a:cubicBezTo>
                    <a:pt x="672251" y="181968"/>
                    <a:pt x="668055" y="192097"/>
                    <a:pt x="660588" y="199565"/>
                  </a:cubicBezTo>
                  <a:cubicBezTo>
                    <a:pt x="653120" y="207032"/>
                    <a:pt x="642992" y="211228"/>
                    <a:pt x="632431" y="211228"/>
                  </a:cubicBezTo>
                  <a:lnTo>
                    <a:pt x="39820" y="211228"/>
                  </a:lnTo>
                  <a:cubicBezTo>
                    <a:pt x="29259" y="211228"/>
                    <a:pt x="19131" y="207032"/>
                    <a:pt x="11663" y="199565"/>
                  </a:cubicBezTo>
                  <a:cubicBezTo>
                    <a:pt x="4195" y="192097"/>
                    <a:pt x="0" y="181968"/>
                    <a:pt x="0" y="171407"/>
                  </a:cubicBezTo>
                  <a:lnTo>
                    <a:pt x="0" y="39820"/>
                  </a:lnTo>
                  <a:cubicBezTo>
                    <a:pt x="0" y="29259"/>
                    <a:pt x="4195" y="19131"/>
                    <a:pt x="11663" y="11663"/>
                  </a:cubicBezTo>
                  <a:cubicBezTo>
                    <a:pt x="19131" y="4195"/>
                    <a:pt x="29259" y="0"/>
                    <a:pt x="39820" y="0"/>
                  </a:cubicBezTo>
                  <a:close/>
                </a:path>
              </a:pathLst>
            </a:custGeom>
            <a:solidFill>
              <a:srgbClr val="E8DF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2251" cy="2398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Hidden Object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5933309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19" name="AutoShape 19"/>
          <p:cNvSpPr/>
          <p:nvPr/>
        </p:nvSpPr>
        <p:spPr>
          <a:xfrm>
            <a:off x="9048089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0" name="AutoShape 20"/>
          <p:cNvSpPr/>
          <p:nvPr/>
        </p:nvSpPr>
        <p:spPr>
          <a:xfrm>
            <a:off x="12162870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1" name="AutoShape 21"/>
          <p:cNvSpPr/>
          <p:nvPr/>
        </p:nvSpPr>
        <p:spPr>
          <a:xfrm>
            <a:off x="15277651" y="6199322"/>
            <a:ext cx="198451" cy="0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2" name="AutoShape 22"/>
          <p:cNvSpPr/>
          <p:nvPr/>
        </p:nvSpPr>
        <p:spPr>
          <a:xfrm>
            <a:off x="4475144" y="6657491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u-HU"/>
          </a:p>
        </p:txBody>
      </p:sp>
      <p:sp>
        <p:nvSpPr>
          <p:cNvPr id="23" name="AutoShape 23"/>
          <p:cNvSpPr/>
          <p:nvPr/>
        </p:nvSpPr>
        <p:spPr>
          <a:xfrm>
            <a:off x="10704706" y="6657491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u-HU"/>
          </a:p>
        </p:txBody>
      </p:sp>
      <p:sp>
        <p:nvSpPr>
          <p:cNvPr id="24" name="AutoShape 24"/>
          <p:cNvSpPr/>
          <p:nvPr/>
        </p:nvSpPr>
        <p:spPr>
          <a:xfrm>
            <a:off x="7589925" y="5041188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5" name="AutoShape 25"/>
          <p:cNvSpPr/>
          <p:nvPr/>
        </p:nvSpPr>
        <p:spPr>
          <a:xfrm>
            <a:off x="13819486" y="5041188"/>
            <a:ext cx="0" cy="6999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3336727" y="3118746"/>
            <a:ext cx="2222634" cy="2213744"/>
          </a:xfrm>
          <a:custGeom>
            <a:avLst/>
            <a:gdLst/>
            <a:ahLst/>
            <a:cxnLst/>
            <a:rect l="l" t="t" r="r" b="b"/>
            <a:pathLst>
              <a:path w="2222634" h="2213744">
                <a:moveTo>
                  <a:pt x="0" y="0"/>
                </a:moveTo>
                <a:lnTo>
                  <a:pt x="2222634" y="0"/>
                </a:lnTo>
                <a:lnTo>
                  <a:pt x="2222634" y="2213744"/>
                </a:lnTo>
                <a:lnTo>
                  <a:pt x="0" y="221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7949868" y="6901059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28"/>
          <p:cNvSpPr/>
          <p:nvPr/>
        </p:nvSpPr>
        <p:spPr>
          <a:xfrm>
            <a:off x="7178571" y="6901059"/>
            <a:ext cx="740199" cy="739274"/>
          </a:xfrm>
          <a:custGeom>
            <a:avLst/>
            <a:gdLst/>
            <a:ahLst/>
            <a:cxnLst/>
            <a:rect l="l" t="t" r="r" b="b"/>
            <a:pathLst>
              <a:path w="740199" h="739274">
                <a:moveTo>
                  <a:pt x="0" y="0"/>
                </a:moveTo>
                <a:lnTo>
                  <a:pt x="740199" y="0"/>
                </a:lnTo>
                <a:lnTo>
                  <a:pt x="740199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9" name="Freeform 29"/>
          <p:cNvSpPr/>
          <p:nvPr/>
        </p:nvSpPr>
        <p:spPr>
          <a:xfrm>
            <a:off x="6420530" y="6901059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Freeform 30"/>
          <p:cNvSpPr/>
          <p:nvPr/>
        </p:nvSpPr>
        <p:spPr>
          <a:xfrm rot="-10800000">
            <a:off x="6414365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1" name="Freeform 31"/>
          <p:cNvSpPr/>
          <p:nvPr/>
        </p:nvSpPr>
        <p:spPr>
          <a:xfrm rot="-10800000">
            <a:off x="7943703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2" name="Freeform 32"/>
          <p:cNvSpPr/>
          <p:nvPr/>
        </p:nvSpPr>
        <p:spPr>
          <a:xfrm rot="-10800000">
            <a:off x="6455619" y="8574232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3" name="Freeform 33"/>
          <p:cNvSpPr/>
          <p:nvPr/>
        </p:nvSpPr>
        <p:spPr>
          <a:xfrm rot="-10800000">
            <a:off x="7225990" y="8574232"/>
            <a:ext cx="740199" cy="739274"/>
          </a:xfrm>
          <a:custGeom>
            <a:avLst/>
            <a:gdLst/>
            <a:ahLst/>
            <a:cxnLst/>
            <a:rect l="l" t="t" r="r" b="b"/>
            <a:pathLst>
              <a:path w="740199" h="739274">
                <a:moveTo>
                  <a:pt x="0" y="0"/>
                </a:moveTo>
                <a:lnTo>
                  <a:pt x="740199" y="0"/>
                </a:lnTo>
                <a:lnTo>
                  <a:pt x="740199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4" name="Freeform 34"/>
          <p:cNvSpPr/>
          <p:nvPr/>
        </p:nvSpPr>
        <p:spPr>
          <a:xfrm rot="-10800000">
            <a:off x="7984957" y="8574232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3" y="0"/>
                </a:lnTo>
                <a:lnTo>
                  <a:pt x="739273" y="739274"/>
                </a:lnTo>
                <a:lnTo>
                  <a:pt x="0" y="739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5" name="Freeform 35"/>
          <p:cNvSpPr/>
          <p:nvPr/>
        </p:nvSpPr>
        <p:spPr>
          <a:xfrm rot="-10800000">
            <a:off x="7204028" y="7737013"/>
            <a:ext cx="739274" cy="739274"/>
          </a:xfrm>
          <a:custGeom>
            <a:avLst/>
            <a:gdLst/>
            <a:ahLst/>
            <a:cxnLst/>
            <a:rect l="l" t="t" r="r" b="b"/>
            <a:pathLst>
              <a:path w="739274" h="739274">
                <a:moveTo>
                  <a:pt x="0" y="0"/>
                </a:moveTo>
                <a:lnTo>
                  <a:pt x="739274" y="0"/>
                </a:lnTo>
                <a:lnTo>
                  <a:pt x="739274" y="739273"/>
                </a:lnTo>
                <a:lnTo>
                  <a:pt x="0" y="739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6" name="Freeform 36"/>
          <p:cNvSpPr/>
          <p:nvPr/>
        </p:nvSpPr>
        <p:spPr>
          <a:xfrm>
            <a:off x="13089363" y="7357456"/>
            <a:ext cx="1471086" cy="1471086"/>
          </a:xfrm>
          <a:custGeom>
            <a:avLst/>
            <a:gdLst/>
            <a:ahLst/>
            <a:cxnLst/>
            <a:rect l="l" t="t" r="r" b="b"/>
            <a:pathLst>
              <a:path w="1471086" h="1471086">
                <a:moveTo>
                  <a:pt x="0" y="0"/>
                </a:moveTo>
                <a:lnTo>
                  <a:pt x="1471086" y="0"/>
                </a:lnTo>
                <a:lnTo>
                  <a:pt x="1471086" y="1471086"/>
                </a:lnTo>
                <a:lnTo>
                  <a:pt x="0" y="1471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7" name="Freeform 37"/>
          <p:cNvSpPr/>
          <p:nvPr/>
        </p:nvSpPr>
        <p:spPr>
          <a:xfrm>
            <a:off x="9401524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8" name="TextBox 38"/>
          <p:cNvSpPr txBox="1"/>
          <p:nvPr/>
        </p:nvSpPr>
        <p:spPr>
          <a:xfrm>
            <a:off x="6952415" y="383897"/>
            <a:ext cx="405043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Játékok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44079" y="7726547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Kép kirakása darabokból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95320" y="7726547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Párok keresése kártyák között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69700" y="3767159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3 azonos elem összekapcsolása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20941" y="3767159"/>
            <a:ext cx="2807930" cy="77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056" spc="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Elrejtett tárgyak megtalálása</a:t>
            </a:r>
          </a:p>
        </p:txBody>
      </p:sp>
      <p:sp>
        <p:nvSpPr>
          <p:cNvPr id="43" name="Freeform 43"/>
          <p:cNvSpPr/>
          <p:nvPr/>
        </p:nvSpPr>
        <p:spPr>
          <a:xfrm>
            <a:off x="10092494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4" name="Freeform 44"/>
          <p:cNvSpPr/>
          <p:nvPr/>
        </p:nvSpPr>
        <p:spPr>
          <a:xfrm>
            <a:off x="10778132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5" name="Freeform 45"/>
          <p:cNvSpPr/>
          <p:nvPr/>
        </p:nvSpPr>
        <p:spPr>
          <a:xfrm>
            <a:off x="11463770" y="29251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6" name="Freeform 46"/>
          <p:cNvSpPr/>
          <p:nvPr/>
        </p:nvSpPr>
        <p:spPr>
          <a:xfrm>
            <a:off x="9401524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7" name="Freeform 47"/>
          <p:cNvSpPr/>
          <p:nvPr/>
        </p:nvSpPr>
        <p:spPr>
          <a:xfrm>
            <a:off x="10092494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8" name="Freeform 48"/>
          <p:cNvSpPr/>
          <p:nvPr/>
        </p:nvSpPr>
        <p:spPr>
          <a:xfrm>
            <a:off x="10778132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9" name="Freeform 49"/>
          <p:cNvSpPr/>
          <p:nvPr/>
        </p:nvSpPr>
        <p:spPr>
          <a:xfrm>
            <a:off x="11463770" y="3834219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0" name="Freeform 50"/>
          <p:cNvSpPr/>
          <p:nvPr/>
        </p:nvSpPr>
        <p:spPr>
          <a:xfrm>
            <a:off x="9406943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1" name="Freeform 51"/>
          <p:cNvSpPr/>
          <p:nvPr/>
        </p:nvSpPr>
        <p:spPr>
          <a:xfrm>
            <a:off x="10097914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2" name="Freeform 52"/>
          <p:cNvSpPr/>
          <p:nvPr/>
        </p:nvSpPr>
        <p:spPr>
          <a:xfrm>
            <a:off x="10783552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7" y="0"/>
                </a:lnTo>
                <a:lnTo>
                  <a:pt x="533277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3" name="Freeform 53"/>
          <p:cNvSpPr/>
          <p:nvPr/>
        </p:nvSpPr>
        <p:spPr>
          <a:xfrm>
            <a:off x="11469190" y="4744358"/>
            <a:ext cx="533278" cy="703364"/>
          </a:xfrm>
          <a:custGeom>
            <a:avLst/>
            <a:gdLst/>
            <a:ahLst/>
            <a:cxnLst/>
            <a:rect l="l" t="t" r="r" b="b"/>
            <a:pathLst>
              <a:path w="533278" h="703364">
                <a:moveTo>
                  <a:pt x="0" y="0"/>
                </a:moveTo>
                <a:lnTo>
                  <a:pt x="533278" y="0"/>
                </a:lnTo>
                <a:lnTo>
                  <a:pt x="533278" y="703364"/>
                </a:lnTo>
                <a:lnTo>
                  <a:pt x="0" y="703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650081"/>
              </p:ext>
            </p:extLst>
          </p:nvPr>
        </p:nvGraphicFramePr>
        <p:xfrm>
          <a:off x="1763730" y="3971743"/>
          <a:ext cx="14847870" cy="5550763"/>
        </p:xfrm>
        <a:graphic>
          <a:graphicData uri="http://schemas.openxmlformats.org/drawingml/2006/table">
            <a:tbl>
              <a:tblPr/>
              <a:tblGrid>
                <a:gridCol w="4949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9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0183"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TELJES JÁTÉKÉLMÉNY</a:t>
                      </a:r>
                      <a:endParaRPr lang="en-US" sz="1100"/>
                    </a:p>
                    <a:p>
                      <a:pPr algn="ctr">
                        <a:lnSpc>
                          <a:spcPts val="2676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002"/>
                        </a:lnSpc>
                      </a:pPr>
                      <a:r>
                        <a:rPr lang="en-US" sz="285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REGISZTRÁCIÓ CSAK ITT ÉS MOBILON LEHETSÉGES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RANGSOROK, JÁTÉKOSINFORMÁCIÓK,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JÁTÉK VILÁG INFORMÁCIÓK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AZ ASZTALI JÁTÉK MOBIL VÁLTOZATA,</a:t>
                      </a:r>
                      <a:endParaRPr lang="en-US" sz="1100" dirty="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FUNKCIÓJÁBAN UGYANAZ, DE MÁSIK PLATFORM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580"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TELJES JÁTÉKÉLMÉNY</a:t>
                      </a:r>
                      <a:endParaRPr lang="en-US" sz="1100"/>
                    </a:p>
                    <a:p>
                      <a:pPr algn="ctr">
                        <a:lnSpc>
                          <a:spcPts val="2676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002"/>
                        </a:lnSpc>
                      </a:pPr>
                      <a:r>
                        <a:rPr lang="en-US" sz="285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REGISZTRÁCIÓ CSAK ITT ÉS MOBILON LEHETSÉGES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RANGSOROK, JÁTÉKOSINFORMÁCIÓK,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JÁTÉK VILÁG INFORMÁCIÓK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AZ ASZTALI JÁTÉK MOBIL VÁLTOZATA,</a:t>
                      </a:r>
                      <a:endParaRPr lang="en-US" sz="1100"/>
                    </a:p>
                    <a:p>
                      <a:pPr algn="ctr">
                        <a:lnSpc>
                          <a:spcPts val="3419"/>
                        </a:lnSpc>
                      </a:pPr>
                      <a:r>
                        <a:rPr lang="en-US" sz="2630" b="1" spc="3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FUNKCIÓJÁBAN UGYANAZ, DE MÁSIK PLATFORM</a:t>
                      </a:r>
                    </a:p>
                  </a:txBody>
                  <a:tcPr marL="217868" marR="217868" marT="217868" marB="217868" anchor="ctr">
                    <a:lnL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2420979" y="3234587"/>
            <a:ext cx="3399854" cy="1474313"/>
            <a:chOff x="0" y="0"/>
            <a:chExt cx="782954" cy="33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954" cy="339520"/>
            </a:xfrm>
            <a:custGeom>
              <a:avLst/>
              <a:gdLst/>
              <a:ahLst/>
              <a:cxnLst/>
              <a:rect l="l" t="t" r="r" b="b"/>
              <a:pathLst>
                <a:path w="782954" h="339520">
                  <a:moveTo>
                    <a:pt x="34157" y="0"/>
                  </a:moveTo>
                  <a:lnTo>
                    <a:pt x="748797" y="0"/>
                  </a:lnTo>
                  <a:cubicBezTo>
                    <a:pt x="767661" y="0"/>
                    <a:pt x="782954" y="15293"/>
                    <a:pt x="782954" y="34157"/>
                  </a:cubicBezTo>
                  <a:lnTo>
                    <a:pt x="782954" y="305363"/>
                  </a:lnTo>
                  <a:cubicBezTo>
                    <a:pt x="782954" y="314422"/>
                    <a:pt x="779355" y="323110"/>
                    <a:pt x="772949" y="329516"/>
                  </a:cubicBezTo>
                  <a:cubicBezTo>
                    <a:pt x="766544" y="335921"/>
                    <a:pt x="757856" y="339520"/>
                    <a:pt x="748797" y="339520"/>
                  </a:cubicBezTo>
                  <a:lnTo>
                    <a:pt x="34157" y="339520"/>
                  </a:lnTo>
                  <a:cubicBezTo>
                    <a:pt x="25098" y="339520"/>
                    <a:pt x="16410" y="335921"/>
                    <a:pt x="10004" y="329516"/>
                  </a:cubicBezTo>
                  <a:cubicBezTo>
                    <a:pt x="3599" y="323110"/>
                    <a:pt x="0" y="314422"/>
                    <a:pt x="0" y="305363"/>
                  </a:cubicBezTo>
                  <a:lnTo>
                    <a:pt x="0" y="34157"/>
                  </a:lnTo>
                  <a:cubicBezTo>
                    <a:pt x="0" y="25098"/>
                    <a:pt x="3599" y="16410"/>
                    <a:pt x="10004" y="10004"/>
                  </a:cubicBezTo>
                  <a:cubicBezTo>
                    <a:pt x="16410" y="3599"/>
                    <a:pt x="25098" y="0"/>
                    <a:pt x="34157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954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89481" y="3234587"/>
            <a:ext cx="3451699" cy="1474313"/>
            <a:chOff x="0" y="0"/>
            <a:chExt cx="794893" cy="33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893" cy="339520"/>
            </a:xfrm>
            <a:custGeom>
              <a:avLst/>
              <a:gdLst/>
              <a:ahLst/>
              <a:cxnLst/>
              <a:rect l="l" t="t" r="r" b="b"/>
              <a:pathLst>
                <a:path w="794893" h="339520">
                  <a:moveTo>
                    <a:pt x="33644" y="0"/>
                  </a:moveTo>
                  <a:lnTo>
                    <a:pt x="761249" y="0"/>
                  </a:lnTo>
                  <a:cubicBezTo>
                    <a:pt x="770172" y="0"/>
                    <a:pt x="778729" y="3545"/>
                    <a:pt x="785039" y="9854"/>
                  </a:cubicBezTo>
                  <a:cubicBezTo>
                    <a:pt x="791348" y="16164"/>
                    <a:pt x="794893" y="24721"/>
                    <a:pt x="794893" y="33644"/>
                  </a:cubicBezTo>
                  <a:lnTo>
                    <a:pt x="794893" y="305876"/>
                  </a:lnTo>
                  <a:cubicBezTo>
                    <a:pt x="794893" y="314799"/>
                    <a:pt x="791348" y="323356"/>
                    <a:pt x="785039" y="329666"/>
                  </a:cubicBezTo>
                  <a:cubicBezTo>
                    <a:pt x="778729" y="335975"/>
                    <a:pt x="770172" y="339520"/>
                    <a:pt x="761249" y="339520"/>
                  </a:cubicBezTo>
                  <a:lnTo>
                    <a:pt x="33644" y="339520"/>
                  </a:lnTo>
                  <a:cubicBezTo>
                    <a:pt x="24721" y="339520"/>
                    <a:pt x="16164" y="335975"/>
                    <a:pt x="9854" y="329666"/>
                  </a:cubicBezTo>
                  <a:cubicBezTo>
                    <a:pt x="3545" y="323356"/>
                    <a:pt x="0" y="314799"/>
                    <a:pt x="0" y="305876"/>
                  </a:cubicBezTo>
                  <a:lnTo>
                    <a:pt x="0" y="33644"/>
                  </a:lnTo>
                  <a:cubicBezTo>
                    <a:pt x="0" y="24721"/>
                    <a:pt x="3545" y="16164"/>
                    <a:pt x="9854" y="9854"/>
                  </a:cubicBezTo>
                  <a:cubicBezTo>
                    <a:pt x="16164" y="3545"/>
                    <a:pt x="24721" y="0"/>
                    <a:pt x="3364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94893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09725" y="3234587"/>
            <a:ext cx="3476606" cy="1474313"/>
            <a:chOff x="0" y="0"/>
            <a:chExt cx="800629" cy="339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629" cy="339520"/>
            </a:xfrm>
            <a:custGeom>
              <a:avLst/>
              <a:gdLst/>
              <a:ahLst/>
              <a:cxnLst/>
              <a:rect l="l" t="t" r="r" b="b"/>
              <a:pathLst>
                <a:path w="800629" h="339520">
                  <a:moveTo>
                    <a:pt x="33403" y="0"/>
                  </a:moveTo>
                  <a:lnTo>
                    <a:pt x="767226" y="0"/>
                  </a:lnTo>
                  <a:cubicBezTo>
                    <a:pt x="776085" y="0"/>
                    <a:pt x="784581" y="3519"/>
                    <a:pt x="790845" y="9783"/>
                  </a:cubicBezTo>
                  <a:cubicBezTo>
                    <a:pt x="797110" y="16048"/>
                    <a:pt x="800629" y="24544"/>
                    <a:pt x="800629" y="33403"/>
                  </a:cubicBezTo>
                  <a:lnTo>
                    <a:pt x="800629" y="306117"/>
                  </a:lnTo>
                  <a:cubicBezTo>
                    <a:pt x="800629" y="314976"/>
                    <a:pt x="797110" y="323472"/>
                    <a:pt x="790845" y="329736"/>
                  </a:cubicBezTo>
                  <a:cubicBezTo>
                    <a:pt x="784581" y="336001"/>
                    <a:pt x="776085" y="339520"/>
                    <a:pt x="767226" y="339520"/>
                  </a:cubicBezTo>
                  <a:lnTo>
                    <a:pt x="33403" y="339520"/>
                  </a:lnTo>
                  <a:cubicBezTo>
                    <a:pt x="24544" y="339520"/>
                    <a:pt x="16048" y="336001"/>
                    <a:pt x="9783" y="329736"/>
                  </a:cubicBezTo>
                  <a:cubicBezTo>
                    <a:pt x="3519" y="323472"/>
                    <a:pt x="0" y="314976"/>
                    <a:pt x="0" y="306117"/>
                  </a:cubicBezTo>
                  <a:lnTo>
                    <a:pt x="0" y="33403"/>
                  </a:lnTo>
                  <a:cubicBezTo>
                    <a:pt x="0" y="24544"/>
                    <a:pt x="3519" y="16048"/>
                    <a:pt x="9783" y="9783"/>
                  </a:cubicBezTo>
                  <a:cubicBezTo>
                    <a:pt x="16048" y="3519"/>
                    <a:pt x="24544" y="0"/>
                    <a:pt x="3340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00629" cy="3680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11899" y="532499"/>
            <a:ext cx="653222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Platformok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42550" y="3329997"/>
            <a:ext cx="2556712" cy="124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Asztali </a:t>
            </a:r>
          </a:p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alkalmazás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10349" y="3586713"/>
            <a:ext cx="2209860" cy="6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 u="none" strike="noStrik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Weboldal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1355" y="3586713"/>
            <a:ext cx="2788650" cy="6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39"/>
              </a:lnSpc>
              <a:spcBef>
                <a:spcPct val="0"/>
              </a:spcBef>
            </a:pPr>
            <a:r>
              <a:rPr lang="en-US" sz="3799" b="1" u="none" strike="noStrik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Mobil verzió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TextBox 3"/>
          <p:cNvSpPr txBox="1"/>
          <p:nvPr/>
        </p:nvSpPr>
        <p:spPr>
          <a:xfrm>
            <a:off x="2770002" y="501804"/>
            <a:ext cx="12164901" cy="17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93"/>
              </a:lnSpc>
              <a:spcBef>
                <a:spcPct val="0"/>
              </a:spcBef>
            </a:pPr>
            <a:r>
              <a:rPr lang="en-US" sz="1020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Feladatok megosztása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14498"/>
              </p:ext>
            </p:extLst>
          </p:nvPr>
        </p:nvGraphicFramePr>
        <p:xfrm>
          <a:off x="1028700" y="2402362"/>
          <a:ext cx="16352417" cy="7322612"/>
        </p:xfrm>
        <a:graphic>
          <a:graphicData uri="http://schemas.openxmlformats.org/drawingml/2006/table">
            <a:tbl>
              <a:tblPr/>
              <a:tblGrid>
                <a:gridCol w="548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1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9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Imre Zsófia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1F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Pappné Balogh Bernadett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Réperger Patrícia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987"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Unity keretrendszer kezelése</a:t>
                      </a:r>
                      <a:endParaRPr lang="en-US" sz="110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 szerkezetének tervezése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Játékok: Memória játék, Match3, Puzzle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készítés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 saját része</a:t>
                      </a: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Adattáblázatok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kezelése</a:t>
                      </a:r>
                      <a:endParaRPr lang="en-US" sz="1100" dirty="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Játék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: Hidden Object</a:t>
                      </a: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készítés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saját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része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Kapcsolati diagramok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Frontend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fejlesztése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sym typeface="Aileron"/>
                        </a:rPr>
                        <a:t>PPT szerkezete és formája</a:t>
                      </a:r>
                      <a:endParaRPr lang="en-US" sz="1100" dirty="0"/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PPT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készítés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Dokumentáció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saját</a:t>
                      </a:r>
                      <a:r>
                        <a:rPr lang="en-US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</a:t>
                      </a:r>
                      <a:r>
                        <a:rPr lang="en-US" sz="2199" spc="32" dirty="0" err="1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része</a:t>
                      </a:r>
                      <a:endParaRPr lang="hu-HU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marL="474978" lvl="1" indent="-237489" algn="l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hu-HU" sz="2199" spc="32" dirty="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Skiccek, </a:t>
                      </a:r>
                      <a:r>
                        <a:rPr lang="hu-HU" sz="2199" spc="32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moodboardok</a:t>
                      </a: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  <a:p>
                      <a:pPr algn="l">
                        <a:lnSpc>
                          <a:spcPts val="2700"/>
                        </a:lnSpc>
                      </a:pPr>
                      <a:endParaRPr lang="en-US" sz="2199" spc="32" dirty="0">
                        <a:solidFill>
                          <a:srgbClr val="191919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flipH="1">
            <a:off x="15122998" y="4999197"/>
            <a:ext cx="2363749" cy="4974130"/>
          </a:xfrm>
          <a:custGeom>
            <a:avLst/>
            <a:gdLst/>
            <a:ahLst/>
            <a:cxnLst/>
            <a:rect l="l" t="t" r="r" b="b"/>
            <a:pathLst>
              <a:path w="2363749" h="4974130">
                <a:moveTo>
                  <a:pt x="2363749" y="0"/>
                </a:moveTo>
                <a:lnTo>
                  <a:pt x="0" y="0"/>
                </a:lnTo>
                <a:lnTo>
                  <a:pt x="0" y="4974130"/>
                </a:lnTo>
                <a:lnTo>
                  <a:pt x="2363749" y="4974130"/>
                </a:lnTo>
                <a:lnTo>
                  <a:pt x="2363749" y="0"/>
                </a:lnTo>
                <a:close/>
              </a:path>
            </a:pathLst>
          </a:custGeom>
          <a:blipFill>
            <a:blip r:embed="rId3"/>
            <a:stretch>
              <a:fillRect l="-66675" r="-4375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 flipH="1">
            <a:off x="3209855" y="4999197"/>
            <a:ext cx="4974130" cy="4974130"/>
          </a:xfrm>
          <a:custGeom>
            <a:avLst/>
            <a:gdLst/>
            <a:ahLst/>
            <a:cxnLst/>
            <a:rect l="l" t="t" r="r" b="b"/>
            <a:pathLst>
              <a:path w="4974130" h="4974130">
                <a:moveTo>
                  <a:pt x="4974130" y="0"/>
                </a:moveTo>
                <a:lnTo>
                  <a:pt x="0" y="0"/>
                </a:lnTo>
                <a:lnTo>
                  <a:pt x="0" y="4974130"/>
                </a:lnTo>
                <a:lnTo>
                  <a:pt x="4974130" y="4974130"/>
                </a:lnTo>
                <a:lnTo>
                  <a:pt x="49741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0435217" y="4999197"/>
            <a:ext cx="1437550" cy="4974130"/>
          </a:xfrm>
          <a:custGeom>
            <a:avLst/>
            <a:gdLst/>
            <a:ahLst/>
            <a:cxnLst/>
            <a:rect l="l" t="t" r="r" b="b"/>
            <a:pathLst>
              <a:path w="1437550" h="4974130">
                <a:moveTo>
                  <a:pt x="0" y="0"/>
                </a:moveTo>
                <a:lnTo>
                  <a:pt x="1437551" y="0"/>
                </a:lnTo>
                <a:lnTo>
                  <a:pt x="1437551" y="4974130"/>
                </a:lnTo>
                <a:lnTo>
                  <a:pt x="0" y="4974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4443" r="-121571"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16" t="-38683" r="-21836" b="-29030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161488" y="2708269"/>
            <a:ext cx="21001839" cy="8166683"/>
            <a:chOff x="0" y="0"/>
            <a:chExt cx="5531349" cy="2150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1348" cy="2150896"/>
            </a:xfrm>
            <a:custGeom>
              <a:avLst/>
              <a:gdLst/>
              <a:ahLst/>
              <a:cxnLst/>
              <a:rect l="l" t="t" r="r" b="b"/>
              <a:pathLst>
                <a:path w="5531348" h="2150896">
                  <a:moveTo>
                    <a:pt x="0" y="0"/>
                  </a:moveTo>
                  <a:lnTo>
                    <a:pt x="5531348" y="0"/>
                  </a:lnTo>
                  <a:lnTo>
                    <a:pt x="5531348" y="2150896"/>
                  </a:lnTo>
                  <a:lnTo>
                    <a:pt x="0" y="2150896"/>
                  </a:lnTo>
                  <a:close/>
                </a:path>
              </a:pathLst>
            </a:custGeom>
            <a:solidFill>
              <a:srgbClr val="FFFFFF">
                <a:alpha val="65882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531349" cy="2179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708269"/>
            <a:ext cx="18288000" cy="1559877"/>
          </a:xfrm>
          <a:custGeom>
            <a:avLst/>
            <a:gdLst/>
            <a:ahLst/>
            <a:cxnLst/>
            <a:rect l="l" t="t" r="r" b="b"/>
            <a:pathLst>
              <a:path w="18288000" h="1559877">
                <a:moveTo>
                  <a:pt x="0" y="0"/>
                </a:moveTo>
                <a:lnTo>
                  <a:pt x="18288000" y="0"/>
                </a:lnTo>
                <a:lnTo>
                  <a:pt x="18288000" y="1559877"/>
                </a:lnTo>
                <a:lnTo>
                  <a:pt x="0" y="15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7" t="-969320" r="-28013" b="-720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820361" y="2842413"/>
            <a:ext cx="38972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ASZTALI ALKALMAZÁS – STATE MACHINE MŰKÖDÉSE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5745" y="4460263"/>
            <a:ext cx="4486490" cy="311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játék State Machine alapú szerkezetet használ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szigeteken való előrehaladás csak teljesített pályák után lehetséges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Automata teszteléssel ellenőrizzük a működését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5994" y="671236"/>
            <a:ext cx="16230600" cy="125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20"/>
              </a:lnSpc>
              <a:spcBef>
                <a:spcPct val="0"/>
              </a:spcBef>
            </a:pPr>
            <a:r>
              <a:rPr lang="en-US" sz="73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Projekt minőségbemutatása, tesztelés leírása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4904" y="3051963"/>
            <a:ext cx="38972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 TESZTELÉS FOLYAMATA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4904" y="4460263"/>
            <a:ext cx="3897258" cy="428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Cél: Gombok interaktivitásának ellenőrzése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 játékos 3. szinten van → az első három sziget elérhető + 4. sziget feloldása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Ha a feltételek teljesülnek, a teszt sikeres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70912" y="3051963"/>
            <a:ext cx="38972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UNITY TESZTELŐ ESZKÖZÖK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0912" y="4460263"/>
            <a:ext cx="3897258" cy="389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Unity beépített unit tesztelő motor használata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Test Runner biztosítja a vizuális visszacsatolást (zöld pipa = siker)</a:t>
            </a:r>
          </a:p>
          <a:p>
            <a:pPr marL="453388" lvl="1" indent="-226694" algn="l">
              <a:lnSpc>
                <a:spcPts val="3149"/>
              </a:lnSpc>
              <a:buFont typeface="Arial"/>
              <a:buChar char="•"/>
            </a:pPr>
            <a:r>
              <a:rPr lang="en-US" sz="2099" spc="3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Debug Log segítségével követjük a végrehajtott folyamatokat</a:t>
            </a: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3149"/>
              </a:lnSpc>
            </a:pPr>
            <a:endParaRPr lang="en-US" sz="2099" spc="31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769</Words>
  <Application>Microsoft Office PowerPoint</Application>
  <PresentationFormat>Egyéni</PresentationFormat>
  <Paragraphs>186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32" baseType="lpstr">
      <vt:lpstr>Arimo Bold</vt:lpstr>
      <vt:lpstr>Aileron Bold Italics</vt:lpstr>
      <vt:lpstr>Aileron Italics</vt:lpstr>
      <vt:lpstr>Arial</vt:lpstr>
      <vt:lpstr>Cormorant Garamond Bold</vt:lpstr>
      <vt:lpstr>Calibri</vt:lpstr>
      <vt:lpstr>Aileron Bold</vt:lpstr>
      <vt:lpstr>Aileron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 Projekt ppt</dc:title>
  <cp:lastModifiedBy>Sophia Imre</cp:lastModifiedBy>
  <cp:revision>4</cp:revision>
  <dcterms:created xsi:type="dcterms:W3CDTF">2006-08-16T00:00:00Z</dcterms:created>
  <dcterms:modified xsi:type="dcterms:W3CDTF">2025-04-15T19:32:41Z</dcterms:modified>
  <dc:identifier>DAGg9MX1vEM</dc:identifier>
</cp:coreProperties>
</file>